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
  </p:notesMasterIdLst>
  <p:sldIdLst>
    <p:sldId id="256" r:id="rId3"/>
    <p:sldId id="257" r:id="rId4"/>
    <p:sldId id="369" r:id="rId5"/>
    <p:sldId id="370" r:id="rId6"/>
    <p:sldId id="372" r:id="rId8"/>
    <p:sldId id="388" r:id="rId9"/>
    <p:sldId id="396" r:id="rId10"/>
    <p:sldId id="368" r:id="rId11"/>
    <p:sldId id="373" r:id="rId12"/>
    <p:sldId id="389" r:id="rId13"/>
    <p:sldId id="404" r:id="rId14"/>
    <p:sldId id="424" r:id="rId15"/>
    <p:sldId id="425" r:id="rId16"/>
    <p:sldId id="408" r:id="rId17"/>
    <p:sldId id="433" r:id="rId18"/>
    <p:sldId id="426" r:id="rId19"/>
    <p:sldId id="434" r:id="rId20"/>
    <p:sldId id="423" r:id="rId21"/>
    <p:sldId id="427" r:id="rId22"/>
    <p:sldId id="438" r:id="rId23"/>
    <p:sldId id="421" r:id="rId24"/>
    <p:sldId id="428" r:id="rId25"/>
    <p:sldId id="409" r:id="rId26"/>
    <p:sldId id="412" r:id="rId27"/>
    <p:sldId id="435" r:id="rId28"/>
    <p:sldId id="413" r:id="rId29"/>
    <p:sldId id="419" r:id="rId30"/>
    <p:sldId id="420" r:id="rId31"/>
    <p:sldId id="432" r:id="rId32"/>
    <p:sldId id="436" r:id="rId33"/>
    <p:sldId id="410" r:id="rId34"/>
    <p:sldId id="429" r:id="rId35"/>
    <p:sldId id="422" r:id="rId36"/>
    <p:sldId id="411" r:id="rId37"/>
    <p:sldId id="377" r:id="rId38"/>
    <p:sldId id="3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7" d="100"/>
          <a:sy n="67" d="100"/>
        </p:scale>
        <p:origin x="572" y="52"/>
      </p:cViewPr>
      <p:guideLst>
        <p:guide orient="horz" pos="2160"/>
        <p:guide pos="38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endParaRPr lang="en-US"/>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endParaRPr lang="en-US"/>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smtClean="0"/>
              <a:t>Zeroth Review</a:t>
            </a:r>
            <a:endParaRPr lang="en-US"/>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smtClean="0"/>
              <a:t>Department of Artificial Intelligence and Data Science</a:t>
            </a:r>
            <a:endParaRPr lang="en-US"/>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5"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8"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4"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3"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6"/>
          <p:cNvSpPr>
            <a:spLocks noGrp="1" noChangeArrowheads="1"/>
          </p:cNvSpPr>
          <p:nvPr>
            <p:ph type="dt" sz="half" idx="10"/>
          </p:nvPr>
        </p:nvSpPr>
        <p:spPr/>
        <p:txBody>
          <a:bodyPr/>
          <a:lstStyle>
            <a:lvl1pPr>
              <a:defRPr/>
            </a:lvl1pPr>
          </a:lstStyle>
          <a:p>
            <a:pPr>
              <a:defRPr/>
            </a:pPr>
            <a:r>
              <a:rPr lang="en-US" smtClean="0"/>
              <a:t>Zeroth Review</a:t>
            </a:r>
            <a:endParaRPr lang="en-US"/>
          </a:p>
        </p:txBody>
      </p:sp>
      <p:sp>
        <p:nvSpPr>
          <p:cNvPr id="6" name="Rectangle 7"/>
          <p:cNvSpPr>
            <a:spLocks noGrp="1" noChangeArrowheads="1"/>
          </p:cNvSpPr>
          <p:nvPr>
            <p:ph type="ftr" sz="quarter" idx="11"/>
          </p:nvPr>
        </p:nvSpPr>
        <p:spPr/>
        <p:txBody>
          <a:bodyPr/>
          <a:lstStyle>
            <a:lvl1pPr>
              <a:defRPr/>
            </a:lvl1pPr>
          </a:lstStyle>
          <a:p>
            <a:pPr>
              <a:defRPr/>
            </a:pPr>
            <a:r>
              <a:rPr lang="en-US" smtClean="0"/>
              <a:t>Department of Artificial Intelligence and Data Science</a:t>
            </a:r>
            <a:endParaRPr lang="en-US"/>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smtClean="0"/>
              <a:t>Zeroth Review</a:t>
            </a:r>
            <a:endParaRPr lang="en-US"/>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smtClean="0"/>
              <a:t>Department of Artificial Intelligence and Data Science</a:t>
            </a:r>
            <a:endParaRPr lang="en-US"/>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384" y="89477"/>
            <a:ext cx="2924175" cy="952500"/>
          </a:xfrm>
          <a:prstGeom prst="rect">
            <a:avLst/>
          </a:prstGeom>
        </p:spPr>
      </p:pic>
      <p:pic>
        <p:nvPicPr>
          <p:cNvPr id="7" name="Picture 6"/>
          <p:cNvPicPr>
            <a:picLocks noChangeAspect="1"/>
          </p:cNvPicPr>
          <p:nvPr/>
        </p:nvPicPr>
        <p:blipFill>
          <a:blip r:embed="rId3"/>
          <a:stretch>
            <a:fillRect/>
          </a:stretch>
        </p:blipFill>
        <p:spPr>
          <a:xfrm>
            <a:off x="11111491" y="64077"/>
            <a:ext cx="1000125" cy="1143000"/>
          </a:xfrm>
          <a:prstGeom prst="rect">
            <a:avLst/>
          </a:prstGeom>
        </p:spPr>
      </p:pic>
      <p:sp>
        <p:nvSpPr>
          <p:cNvPr id="9" name="Title 1"/>
          <p:cNvSpPr txBox="1"/>
          <p:nvPr/>
        </p:nvSpPr>
        <p:spPr>
          <a:xfrm>
            <a:off x="789712" y="2530618"/>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IN" sz="2800" b="1" dirty="0">
                <a:solidFill>
                  <a:srgbClr val="7030A0"/>
                </a:solidFill>
                <a:latin typeface="Verdana" panose="020B0604030504040204" pitchFamily="34" charset="0"/>
                <a:ea typeface="+mn-ea"/>
                <a:cs typeface="+mn-cs"/>
              </a:rPr>
              <a:t>smart fitness:personalized workout recommendation web application using decision tree algorithm</a:t>
            </a:r>
            <a:endParaRPr lang="en-US" altLang="en-IN" sz="2800" b="1" dirty="0">
              <a:solidFill>
                <a:srgbClr val="7030A0"/>
              </a:solidFill>
              <a:latin typeface="Verdana" panose="020B0604030504040204" pitchFamily="34" charset="0"/>
              <a:ea typeface="+mn-ea"/>
              <a:cs typeface="+mn-cs"/>
            </a:endParaRPr>
          </a:p>
        </p:txBody>
      </p:sp>
      <p:sp>
        <p:nvSpPr>
          <p:cNvPr id="10" name="TextBox 1"/>
          <p:cNvSpPr txBox="1">
            <a:spLocks noChangeArrowheads="1"/>
          </p:cNvSpPr>
          <p:nvPr/>
        </p:nvSpPr>
        <p:spPr bwMode="auto">
          <a:xfrm>
            <a:off x="962660" y="5184140"/>
            <a:ext cx="385254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IN" altLang="en-US" sz="2400" b="1" dirty="0">
                <a:solidFill>
                  <a:srgbClr val="FF0000"/>
                </a:solidFill>
                <a:sym typeface="+mn-ea"/>
              </a:rPr>
              <a:t>Dr.</a:t>
            </a:r>
            <a:r>
              <a:rPr lang="en-US" altLang="en-IN" sz="2400" b="1" dirty="0">
                <a:solidFill>
                  <a:srgbClr val="FF0000"/>
                </a:solidFill>
                <a:sym typeface="+mn-ea"/>
              </a:rPr>
              <a:t>J.M</a:t>
            </a:r>
            <a:r>
              <a:rPr lang="en-IN" altLang="en-US" sz="2400" b="1" dirty="0">
                <a:solidFill>
                  <a:srgbClr val="FF0000"/>
                </a:solidFill>
                <a:sym typeface="+mn-ea"/>
              </a:rPr>
              <a:t>anoranji</a:t>
            </a:r>
            <a:r>
              <a:rPr lang="en-US" altLang="en-IN" sz="2400" b="1" dirty="0">
                <a:solidFill>
                  <a:srgbClr val="FF0000"/>
                </a:solidFill>
                <a:sym typeface="+mn-ea"/>
              </a:rPr>
              <a:t>ni</a:t>
            </a:r>
            <a:endParaRPr lang="en-US" altLang="en-IN" sz="2400" b="1" dirty="0">
              <a:solidFill>
                <a:srgbClr val="FF0000"/>
              </a:solidFill>
              <a:sym typeface="+mn-ea"/>
            </a:endParaRPr>
          </a:p>
          <a:p>
            <a:pPr>
              <a:spcBef>
                <a:spcPct val="0"/>
              </a:spcBef>
              <a:buClrTx/>
              <a:buFontTx/>
              <a:buNone/>
            </a:pPr>
            <a:r>
              <a:rPr lang="en-US" altLang="en-IN" sz="2400" b="1" dirty="0">
                <a:solidFill>
                  <a:srgbClr val="FF0000"/>
                </a:solidFill>
                <a:sym typeface="+mn-ea"/>
              </a:rPr>
              <a:t>Associate professor</a:t>
            </a:r>
            <a:endParaRPr lang="en-US" altLang="en-IN" sz="2400" b="1" dirty="0">
              <a:solidFill>
                <a:srgbClr val="FF0000"/>
              </a:solidFill>
              <a:sym typeface="+mn-ea"/>
            </a:endParaRPr>
          </a:p>
          <a:p>
            <a:pPr>
              <a:spcBef>
                <a:spcPct val="0"/>
              </a:spcBef>
              <a:buClrTx/>
              <a:buFontTx/>
              <a:buNone/>
            </a:pPr>
            <a:endParaRPr lang="en-US" altLang="en-IN" sz="2400" b="1" dirty="0">
              <a:solidFill>
                <a:srgbClr val="FF0000"/>
              </a:solidFill>
              <a:sym typeface="+mn-ea"/>
            </a:endParaRPr>
          </a:p>
        </p:txBody>
      </p:sp>
      <p:sp>
        <p:nvSpPr>
          <p:cNvPr id="11" name="TextBox 1"/>
          <p:cNvSpPr txBox="1">
            <a:spLocks noChangeArrowheads="1"/>
          </p:cNvSpPr>
          <p:nvPr/>
        </p:nvSpPr>
        <p:spPr bwMode="auto">
          <a:xfrm>
            <a:off x="7800112" y="5183902"/>
            <a:ext cx="35052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spcBef>
                <a:spcPct val="0"/>
              </a:spcBef>
              <a:buClrTx/>
              <a:buFontTx/>
              <a:buNone/>
            </a:pPr>
            <a:r>
              <a:rPr lang="en-US" altLang="en-IN" sz="2400" b="1" dirty="0">
                <a:solidFill>
                  <a:srgbClr val="FF0000"/>
                </a:solidFill>
                <a:sym typeface="+mn-ea"/>
              </a:rPr>
              <a:t>MADHUMITHA.G</a:t>
            </a:r>
            <a:r>
              <a:rPr lang="en-IN" altLang="en-US" sz="2400" b="1" dirty="0">
                <a:solidFill>
                  <a:srgbClr val="FF0000"/>
                </a:solidFill>
                <a:sym typeface="+mn-ea"/>
              </a:rPr>
              <a:t> </a:t>
            </a:r>
            <a:r>
              <a:rPr lang="en-US" altLang="en-IN" sz="2400" b="1" dirty="0">
                <a:solidFill>
                  <a:srgbClr val="FF0000"/>
                </a:solidFill>
                <a:sym typeface="+mn-ea"/>
              </a:rPr>
              <a:t>221801030</a:t>
            </a:r>
            <a:endParaRPr lang="en-IN" altLang="en-US" sz="2400" b="1" dirty="0">
              <a:solidFill>
                <a:srgbClr val="FF0000"/>
              </a:solidFill>
            </a:endParaRPr>
          </a:p>
          <a:p>
            <a:pPr>
              <a:spcBef>
                <a:spcPct val="0"/>
              </a:spcBef>
              <a:buClrTx/>
              <a:buFontTx/>
              <a:buNone/>
            </a:pPr>
            <a:endParaRPr lang="en-IN" altLang="en-US" sz="2400" b="1" dirty="0">
              <a:solidFill>
                <a:srgbClr val="FF0000"/>
              </a:solidFill>
            </a:endParaRP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Department of </a:t>
            </a:r>
            <a:r>
              <a:rPr lang="en-IN" sz="2800" b="1" dirty="0" smtClean="0">
                <a:solidFill>
                  <a:srgbClr val="002060"/>
                </a:solidFill>
                <a:latin typeface="Verdana" panose="020B0604030504040204" pitchFamily="34" charset="0"/>
                <a:ea typeface="+mn-ea"/>
                <a:cs typeface="+mn-cs"/>
              </a:rPr>
              <a:t>Artificial Intelligence and </a:t>
            </a:r>
            <a:r>
              <a:rPr lang="en-US" altLang="en-IN" sz="2800" b="1" dirty="0" smtClean="0">
                <a:solidFill>
                  <a:srgbClr val="002060"/>
                </a:solidFill>
                <a:latin typeface="Verdana" panose="020B0604030504040204" pitchFamily="34" charset="0"/>
                <a:ea typeface="+mn-ea"/>
                <a:cs typeface="+mn-cs"/>
              </a:rPr>
              <a:t>Data Science</a:t>
            </a:r>
            <a:endParaRPr lang="en-US" altLang="en-IN" sz="2800" b="1" dirty="0" smtClean="0">
              <a:solidFill>
                <a:srgbClr val="002060"/>
              </a:solidFill>
              <a:latin typeface="Verdana" panose="020B0604030504040204" pitchFamily="34" charset="0"/>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Proposed System</a:t>
            </a:r>
            <a:endParaRPr lang="en-IN" altLang="en-US"/>
          </a:p>
        </p:txBody>
      </p:sp>
      <p:sp>
        <p:nvSpPr>
          <p:cNvPr id="3" name="Content Placeholder 2"/>
          <p:cNvSpPr>
            <a:spLocks noGrp="1"/>
          </p:cNvSpPr>
          <p:nvPr>
            <p:ph idx="1"/>
          </p:nvPr>
        </p:nvSpPr>
        <p:spPr/>
        <p:txBody>
          <a:bodyPr/>
          <a:p>
            <a:r>
              <a:rPr lang="en-IN" altLang="en-US" sz="2000">
                <a:latin typeface="Times New Roman" panose="02020603050405020304" charset="0"/>
                <a:cs typeface="Times New Roman" panose="02020603050405020304" charset="0"/>
              </a:rPr>
              <a:t>Training the Model:</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Input: Features from user data (e.g., fitness level, goals, workout history).</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Output: Recommended workout plan (e.g., workout type, intensity, duration).</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Training Process: Use historical data and supervised learning to train the decision tree to map user features to optimal workout recommendations.</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Decision Nodes: Create decision nodes based on criteria like</a:t>
            </a:r>
            <a:r>
              <a:rPr lang="en-US" altLang="en-IN" sz="2000">
                <a:latin typeface="Times New Roman" panose="02020603050405020304" charset="0"/>
                <a:cs typeface="Times New Roman" panose="02020603050405020304" charset="0"/>
              </a:rPr>
              <a:t> </a:t>
            </a:r>
            <a:r>
              <a:rPr lang="en-IN" altLang="en-US" sz="2000">
                <a:latin typeface="Times New Roman" panose="02020603050405020304" charset="0"/>
                <a:cs typeface="Times New Roman" panose="02020603050405020304" charset="0"/>
              </a:rPr>
              <a:t>fitness goals, workout preferences, and user performance metrics.</a:t>
            </a:r>
            <a:endParaRPr lang="en-IN" altLang="en-US" sz="2000">
              <a:latin typeface="Times New Roman" panose="02020603050405020304" charset="0"/>
              <a:cs typeface="Times New Roman" panose="02020603050405020304" charset="0"/>
            </a:endParaRPr>
          </a:p>
          <a:p>
            <a:r>
              <a:rPr lang="en-IN" altLang="en-US" sz="2000">
                <a:latin typeface="Times New Roman" panose="02020603050405020304" charset="0"/>
                <a:cs typeface="Times New Roman" panose="02020603050405020304" charset="0"/>
              </a:rPr>
              <a:t>Leaf Nodes: Each leaf node represents a personalized workout plan recommendation. </a:t>
            </a:r>
            <a:endParaRPr lang="en-IN" altLang="en-US" sz="2000">
              <a:latin typeface="Times New Roman" panose="02020603050405020304" charset="0"/>
              <a:cs typeface="Times New Roman" panose="02020603050405020304" charset="0"/>
            </a:endParaRPr>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ym typeface="+mn-ea"/>
              </a:rPr>
              <a:t>System Architecture</a:t>
            </a:r>
            <a:endParaRPr lang="en-US"/>
          </a:p>
        </p:txBody>
      </p:sp>
      <p:sp>
        <p:nvSpPr>
          <p:cNvPr id="3" name="Content Placeholder 2"/>
          <p:cNvSpPr>
            <a:spLocks noGrp="1"/>
          </p:cNvSpPr>
          <p:nvPr>
            <p:ph idx="1"/>
          </p:nvPr>
        </p:nvSpPr>
        <p:spPr/>
        <p:txBody>
          <a:bodyPr/>
          <a:p>
            <a:pPr marL="0" indent="0">
              <a:buNone/>
            </a:pP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7" name="Picture 1"/>
          <p:cNvPicPr>
            <a:picLocks noChangeAspect="1"/>
          </p:cNvPicPr>
          <p:nvPr>
            <p:custDataLst>
              <p:tags r:id="rId1"/>
            </p:custDataLst>
          </p:nvPr>
        </p:nvPicPr>
        <p:blipFill>
          <a:blip r:embed="rId2"/>
          <a:srcRect l="43952" t="36153"/>
          <a:stretch>
            <a:fillRect/>
          </a:stretch>
        </p:blipFill>
        <p:spPr>
          <a:xfrm>
            <a:off x="813435" y="1797685"/>
            <a:ext cx="7423785" cy="41554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ym typeface="+mn-ea"/>
              </a:rPr>
              <a:t>List of modules</a:t>
            </a:r>
            <a:endParaRPr lang="en-US"/>
          </a:p>
        </p:txBody>
      </p:sp>
      <p:sp>
        <p:nvSpPr>
          <p:cNvPr id="3" name="Content Placeholder 2"/>
          <p:cNvSpPr>
            <a:spLocks noGrp="1"/>
          </p:cNvSpPr>
          <p:nvPr>
            <p:ph idx="1"/>
          </p:nvPr>
        </p:nvSpPr>
        <p:spPr/>
        <p:txBody>
          <a:bodyPr/>
          <a:p>
            <a:r>
              <a:rPr lang="en-US"/>
              <a:t>Data collection</a:t>
            </a:r>
            <a:endParaRPr lang="en-US"/>
          </a:p>
          <a:p>
            <a:r>
              <a:rPr lang="en-US"/>
              <a:t>BMI calculation</a:t>
            </a:r>
            <a:endParaRPr lang="en-US"/>
          </a:p>
          <a:p>
            <a:r>
              <a:rPr lang="en-US"/>
              <a:t>Decision tree Training</a:t>
            </a:r>
            <a:endParaRPr lang="en-US"/>
          </a:p>
          <a:p>
            <a:r>
              <a:rPr lang="en-US"/>
              <a:t>Exercise recommendation using Content based filering algorithm</a:t>
            </a:r>
            <a:endParaRPr lang="en-US"/>
          </a:p>
          <a:p>
            <a:r>
              <a:rPr lang="en-US"/>
              <a:t>output</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Admin module </a:t>
            </a:r>
            <a:endParaRPr lang="en-US"/>
          </a:p>
        </p:txBody>
      </p:sp>
      <p:sp>
        <p:nvSpPr>
          <p:cNvPr id="3" name="Content Placeholder 2"/>
          <p:cNvSpPr>
            <a:spLocks noGrp="1"/>
          </p:cNvSpPr>
          <p:nvPr>
            <p:ph idx="1"/>
          </p:nvPr>
        </p:nvSpPr>
        <p:spPr/>
        <p:txBody>
          <a:bodyPr/>
          <a:p>
            <a:r>
              <a:rPr lang="en-US"/>
              <a:t>secure login for admin to manage users and system data.</a:t>
            </a:r>
            <a:endParaRPr lang="en-US"/>
          </a:p>
          <a:p>
            <a:r>
              <a:rPr lang="en-US"/>
              <a:t>Admins can view user activity and perform system maintenance.</a:t>
            </a:r>
            <a:endParaRPr lang="en-US"/>
          </a:p>
          <a:p>
            <a:r>
              <a:rPr lang="en-US"/>
              <a:t>Includes authentication and access control for privileged users.</a:t>
            </a:r>
            <a:endParaRPr lang="en-US"/>
          </a:p>
          <a:p>
            <a:r>
              <a:rPr lang="en-US"/>
              <a:t>Technology: Flask authentication and session handling.</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ADMIN LOGIN PAGE</a:t>
            </a:r>
            <a:endParaRPr lang="en-US"/>
          </a:p>
        </p:txBody>
      </p:sp>
      <p:pic>
        <p:nvPicPr>
          <p:cNvPr id="7" name="Content Placeholder 6"/>
          <p:cNvPicPr>
            <a:picLocks noChangeAspect="1"/>
          </p:cNvPicPr>
          <p:nvPr>
            <p:ph idx="1"/>
          </p:nvPr>
        </p:nvPicPr>
        <p:blipFill>
          <a:blip r:embed="rId1"/>
          <a:stretch>
            <a:fillRect/>
          </a:stretch>
        </p:blipFill>
        <p:spPr>
          <a:xfrm>
            <a:off x="1056005" y="1752600"/>
            <a:ext cx="10066655" cy="42672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DFD for admin page</a:t>
            </a:r>
            <a:endParaRPr lang="en-US"/>
          </a:p>
        </p:txBody>
      </p:sp>
      <p:pic>
        <p:nvPicPr>
          <p:cNvPr id="7" name="Content Placeholder 6"/>
          <p:cNvPicPr>
            <a:picLocks noChangeAspect="1"/>
          </p:cNvPicPr>
          <p:nvPr>
            <p:ph idx="1"/>
          </p:nvPr>
        </p:nvPicPr>
        <p:blipFill>
          <a:blip r:embed="rId1"/>
          <a:stretch>
            <a:fillRect/>
          </a:stretch>
        </p:blipFill>
        <p:spPr>
          <a:xfrm>
            <a:off x="2350770" y="1790065"/>
            <a:ext cx="7477125" cy="41910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Admin tracking user Dashboard</a:t>
            </a:r>
            <a:endParaRPr lang="en-US"/>
          </a:p>
        </p:txBody>
      </p:sp>
      <p:sp>
        <p:nvSpPr>
          <p:cNvPr id="3" name="Content Placeholder 2"/>
          <p:cNvSpPr>
            <a:spLocks noGrp="1"/>
          </p:cNvSpPr>
          <p:nvPr>
            <p:ph idx="1"/>
          </p:nvPr>
        </p:nvSpPr>
        <p:spPr/>
        <p:txBody>
          <a:bodyPr/>
          <a:p>
            <a:r>
              <a:rPr lang="en-US" sz="1600"/>
              <a:t>Purpose:</a:t>
            </a:r>
            <a:endParaRPr lang="en-US" sz="1600"/>
          </a:p>
          <a:p>
            <a:r>
              <a:rPr lang="en-US" sz="1600"/>
              <a:t>To provide administrators with a comprehensive overview of user activity and engagement within the fitness app.</a:t>
            </a:r>
            <a:endParaRPr lang="en-US" sz="1600"/>
          </a:p>
          <a:p>
            <a:endParaRPr lang="en-US" sz="1600"/>
          </a:p>
          <a:p>
            <a:r>
              <a:rPr lang="en-US" sz="1600"/>
              <a:t>User Management:</a:t>
            </a:r>
            <a:endParaRPr lang="en-US" sz="1600"/>
          </a:p>
          <a:p>
            <a:r>
              <a:rPr lang="en-US" sz="1600"/>
              <a:t>Overview of Registered Users: Displays a list of all registered users with essential details (name, email, registration date).</a:t>
            </a:r>
            <a:endParaRPr lang="en-US" sz="1600"/>
          </a:p>
          <a:p>
            <a:r>
              <a:rPr lang="en-US" sz="1600"/>
              <a:t>User Status: Indicates whether users are active, inactive, or pending verification.</a:t>
            </a:r>
            <a:endParaRPr lang="en-US" sz="1600"/>
          </a:p>
          <a:p>
            <a:endParaRPr lang="en-US" sz="1600"/>
          </a:p>
          <a:p>
            <a:r>
              <a:rPr lang="en-US" sz="1600"/>
              <a:t>Activity Tracking:</a:t>
            </a:r>
            <a:endParaRPr lang="en-US" sz="1600"/>
          </a:p>
          <a:p>
            <a:r>
              <a:rPr lang="en-US" sz="1600"/>
              <a:t>User Activity Log: Monitors and records user actions (e.g., login frequency, workout sessions completed).</a:t>
            </a:r>
            <a:endParaRPr lang="en-US" sz="1600"/>
          </a:p>
          <a:p>
            <a:r>
              <a:rPr lang="en-US" sz="1600"/>
              <a:t>Engagement Metrics: Visual representations (charts/graphs) showing user engagement trends over time.</a:t>
            </a:r>
            <a:endParaRPr lang="en-US" sz="1600"/>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6445" y="304800"/>
            <a:ext cx="10668000" cy="913765"/>
          </a:xfrm>
        </p:spPr>
        <p:txBody>
          <a:bodyPr/>
          <a:p>
            <a:r>
              <a:rPr lang="en-US"/>
              <a:t>DFD for maintaining user data</a:t>
            </a:r>
            <a:endParaRPr lang="en-US"/>
          </a:p>
        </p:txBody>
      </p:sp>
      <p:pic>
        <p:nvPicPr>
          <p:cNvPr id="7" name="Content Placeholder 6"/>
          <p:cNvPicPr>
            <a:picLocks noChangeAspect="1"/>
          </p:cNvPicPr>
          <p:nvPr>
            <p:ph idx="1"/>
          </p:nvPr>
        </p:nvPicPr>
        <p:blipFill>
          <a:blip r:embed="rId1"/>
          <a:stretch>
            <a:fillRect/>
          </a:stretch>
        </p:blipFill>
        <p:spPr>
          <a:xfrm>
            <a:off x="1868170" y="1673225"/>
            <a:ext cx="8983345" cy="42672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Admin tracking users dashboard module</a:t>
            </a:r>
            <a:endParaRPr lang="en-US"/>
          </a:p>
        </p:txBody>
      </p:sp>
      <p:pic>
        <p:nvPicPr>
          <p:cNvPr id="7" name="Content Placeholder 6"/>
          <p:cNvPicPr>
            <a:picLocks noChangeAspect="1"/>
          </p:cNvPicPr>
          <p:nvPr>
            <p:ph idx="1"/>
          </p:nvPr>
        </p:nvPicPr>
        <p:blipFill>
          <a:blip r:embed="rId1"/>
          <a:stretch>
            <a:fillRect/>
          </a:stretch>
        </p:blipFill>
        <p:spPr>
          <a:xfrm>
            <a:off x="958215" y="1752600"/>
            <a:ext cx="10261600" cy="42672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 signup module (data collection)</a:t>
            </a:r>
            <a:endParaRPr lang="en-US"/>
          </a:p>
        </p:txBody>
      </p:sp>
      <p:sp>
        <p:nvSpPr>
          <p:cNvPr id="3" name="Content Placeholder 2"/>
          <p:cNvSpPr>
            <a:spLocks noGrp="1"/>
          </p:cNvSpPr>
          <p:nvPr>
            <p:ph idx="1"/>
          </p:nvPr>
        </p:nvSpPr>
        <p:spPr/>
        <p:txBody>
          <a:bodyPr/>
          <a:p>
            <a:r>
              <a:rPr lang="en-US"/>
              <a:t>New users can register by providing details like name, email, and fitness goals.</a:t>
            </a:r>
            <a:endParaRPr lang="en-US"/>
          </a:p>
          <a:p>
            <a:r>
              <a:rPr lang="en-US"/>
              <a:t>Form validation ensures correct data input.</a:t>
            </a:r>
            <a:endParaRPr lang="en-US"/>
          </a:p>
          <a:p>
            <a:r>
              <a:rPr lang="en-US"/>
              <a:t>User data is securely stored in the database (e.g., MongoDB).</a:t>
            </a:r>
            <a:endParaRPr lang="en-US"/>
          </a:p>
          <a:p>
            <a:r>
              <a:rPr lang="en-US"/>
              <a:t>Technology: API interaction with backend for user registration.</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Problem Statement and Motivation</a:t>
            </a:r>
            <a:endParaRPr lang="en-IN" sz="2800" dirty="0"/>
          </a:p>
        </p:txBody>
      </p:sp>
      <p:sp>
        <p:nvSpPr>
          <p:cNvPr id="3" name="Content Placeholder 2"/>
          <p:cNvSpPr>
            <a:spLocks noGrp="1"/>
          </p:cNvSpPr>
          <p:nvPr>
            <p:ph idx="1"/>
          </p:nvPr>
        </p:nvSpPr>
        <p:spPr/>
        <p:txBody>
          <a:bodyPr/>
          <a:lstStyle/>
          <a:p>
            <a:pPr marL="0" indent="0" algn="just">
              <a:buNone/>
            </a:pPr>
            <a:r>
              <a:rPr lang="en-IN" altLang="en-US" sz="2400" noProof="0" dirty="0">
                <a:ln>
                  <a:noFill/>
                </a:ln>
                <a:solidFill>
                  <a:srgbClr val="FF0000"/>
                </a:solidFill>
                <a:effectLst/>
                <a:uLnTx/>
                <a:uFillTx/>
                <a:latin typeface="Verdana" panose="020B0604030504040204"/>
                <a:sym typeface="+mn-ea"/>
              </a:rPr>
              <a:t>PROBLEM STATEMENT</a:t>
            </a:r>
            <a:endParaRPr lang="en-IN" altLang="en-US" sz="2400" noProof="0" dirty="0">
              <a:ln>
                <a:noFill/>
              </a:ln>
              <a:solidFill>
                <a:srgbClr val="FF0000"/>
              </a:solidFill>
              <a:effectLst/>
              <a:uLnTx/>
              <a:uFillTx/>
              <a:latin typeface="Verdana" panose="020B0604030504040204"/>
            </a:endParaRPr>
          </a:p>
          <a:p>
            <a:pPr marL="0" indent="0" algn="just">
              <a:buNone/>
            </a:pPr>
            <a:r>
              <a:rPr lang="en-IN" altLang="en-US" sz="2400" noProof="0" dirty="0">
                <a:ln>
                  <a:noFill/>
                </a:ln>
                <a:solidFill>
                  <a:srgbClr val="000000"/>
                </a:solidFill>
                <a:effectLst/>
                <a:uLnTx/>
                <a:uFillTx/>
                <a:latin typeface="Verdana" panose="020B0604030504040204"/>
                <a:sym typeface="+mn-ea"/>
              </a:rPr>
              <a:t>A fitness </a:t>
            </a:r>
            <a:r>
              <a:rPr lang="en-US" altLang="en-IN" sz="2400" noProof="0" dirty="0">
                <a:ln>
                  <a:noFill/>
                </a:ln>
                <a:solidFill>
                  <a:srgbClr val="000000"/>
                </a:solidFill>
                <a:effectLst/>
                <a:uLnTx/>
                <a:uFillTx/>
                <a:latin typeface="Verdana" panose="020B0604030504040204"/>
                <a:sym typeface="+mn-ea"/>
              </a:rPr>
              <a:t>web </a:t>
            </a:r>
            <a:r>
              <a:rPr lang="en-IN" altLang="en-US" sz="2400" noProof="0" dirty="0">
                <a:ln>
                  <a:noFill/>
                </a:ln>
                <a:solidFill>
                  <a:srgbClr val="000000"/>
                </a:solidFill>
                <a:effectLst/>
                <a:uLnTx/>
                <a:uFillTx/>
                <a:latin typeface="Verdana" panose="020B0604030504040204"/>
                <a:sym typeface="+mn-ea"/>
              </a:rPr>
              <a:t>app wants to personalize workout recommendations by analysing user fitness goals and workout performance data. They aim to improve users engagement and fitness outcomes. </a:t>
            </a:r>
            <a:endParaRPr lang="en-IN" altLang="en-US" sz="2400" noProof="0" dirty="0">
              <a:ln>
                <a:noFill/>
              </a:ln>
              <a:solidFill>
                <a:srgbClr val="000000"/>
              </a:solidFill>
              <a:effectLst/>
              <a:uLnTx/>
              <a:uFillTx/>
              <a:latin typeface="Verdana" panose="020B0604030504040204"/>
            </a:endParaRPr>
          </a:p>
          <a:p>
            <a:pPr marL="0" indent="0" algn="just">
              <a:buNone/>
            </a:pPr>
            <a:r>
              <a:rPr lang="en-IN" altLang="en-US" sz="2400" noProof="0" dirty="0">
                <a:ln>
                  <a:noFill/>
                </a:ln>
                <a:solidFill>
                  <a:srgbClr val="FF0000"/>
                </a:solidFill>
                <a:effectLst/>
                <a:uLnTx/>
                <a:uFillTx/>
                <a:latin typeface="Verdana" panose="020B0604030504040204"/>
                <a:sym typeface="+mn-ea"/>
              </a:rPr>
              <a:t>MOTIVATION:</a:t>
            </a:r>
            <a:endParaRPr lang="en-IN" altLang="en-US" sz="2400" noProof="0" dirty="0">
              <a:ln>
                <a:noFill/>
              </a:ln>
              <a:solidFill>
                <a:srgbClr val="FF0000"/>
              </a:solidFill>
              <a:effectLst/>
              <a:uLnTx/>
              <a:uFillTx/>
              <a:latin typeface="Verdana" panose="020B0604030504040204"/>
            </a:endParaRPr>
          </a:p>
          <a:p>
            <a:pPr marL="0" indent="0" algn="just">
              <a:buNone/>
            </a:pPr>
            <a:r>
              <a:rPr lang="en-IN" altLang="en-US" sz="2400" noProof="0" dirty="0">
                <a:ln>
                  <a:noFill/>
                </a:ln>
                <a:solidFill>
                  <a:srgbClr val="000000"/>
                </a:solidFill>
                <a:effectLst/>
                <a:uLnTx/>
                <a:uFillTx/>
                <a:latin typeface="Verdana" panose="020B0604030504040204"/>
                <a:sym typeface="+mn-ea"/>
              </a:rPr>
              <a:t>A personalized fitness app boosts engagement and effectiveness by tailoring workouts to individual goals, making fitness enjoyable and accessible. This targeted approach enhances user satisfaction and long-term commitment.</a:t>
            </a:r>
            <a:endParaRPr lang="en-IN" altLang="en-US" sz="2400" noProof="0" dirty="0">
              <a:ln>
                <a:noFill/>
              </a:ln>
              <a:solidFill>
                <a:srgbClr val="000000"/>
              </a:solidFill>
              <a:effectLst/>
              <a:uLnTx/>
              <a:uFillTx/>
              <a:latin typeface="Verdana" panose="020B0604030504040204"/>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Zeroth Review</a:t>
            </a:r>
            <a:endParaRPr lang="en-IN" dirty="0"/>
          </a:p>
        </p:txBody>
      </p:sp>
      <p:sp>
        <p:nvSpPr>
          <p:cNvPr id="5" name="Footer Placeholder 4"/>
          <p:cNvSpPr>
            <a:spLocks noGrp="1"/>
          </p:cNvSpPr>
          <p:nvPr>
            <p:ph type="ftr" sz="quarter" idx="11"/>
          </p:nvPr>
        </p:nvSpPr>
        <p:spPr/>
        <p:txBody>
          <a:bodyPr/>
          <a:lstStyle/>
          <a:p>
            <a:r>
              <a:rPr lang="en-US" smtClean="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DFD for user signup page</a:t>
            </a:r>
            <a:endParaRPr lang="en-US"/>
          </a:p>
        </p:txBody>
      </p:sp>
      <p:pic>
        <p:nvPicPr>
          <p:cNvPr id="7" name="Content Placeholder 6"/>
          <p:cNvPicPr>
            <a:picLocks noChangeAspect="1"/>
          </p:cNvPicPr>
          <p:nvPr>
            <p:ph idx="1"/>
          </p:nvPr>
        </p:nvPicPr>
        <p:blipFill>
          <a:blip r:embed="rId1"/>
          <a:stretch>
            <a:fillRect/>
          </a:stretch>
        </p:blipFill>
        <p:spPr>
          <a:xfrm>
            <a:off x="2002790" y="1752600"/>
            <a:ext cx="7228840" cy="42672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 signup page module</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9" name="Content Placeholder 8"/>
          <p:cNvPicPr>
            <a:picLocks noChangeAspect="1"/>
          </p:cNvPicPr>
          <p:nvPr>
            <p:ph idx="1"/>
          </p:nvPr>
        </p:nvPicPr>
        <p:blipFill>
          <a:blip r:embed="rId1"/>
          <a:stretch>
            <a:fillRect/>
          </a:stretch>
        </p:blipFill>
        <p:spPr>
          <a:xfrm>
            <a:off x="2689225" y="1752600"/>
            <a:ext cx="6800215" cy="4267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User Login Module:</a:t>
            </a:r>
            <a:endParaRPr lang="en-US"/>
          </a:p>
        </p:txBody>
      </p:sp>
      <p:sp>
        <p:nvSpPr>
          <p:cNvPr id="3" name="Content Placeholder 2"/>
          <p:cNvSpPr>
            <a:spLocks noGrp="1"/>
          </p:cNvSpPr>
          <p:nvPr>
            <p:ph idx="1"/>
          </p:nvPr>
        </p:nvSpPr>
        <p:spPr/>
        <p:txBody>
          <a:bodyPr/>
          <a:p>
            <a:r>
              <a:rPr lang="en-US"/>
              <a:t> Allows users to log in and access personalized features.</a:t>
            </a:r>
            <a:endParaRPr lang="en-US"/>
          </a:p>
          <a:p>
            <a:r>
              <a:rPr lang="en-US"/>
              <a:t>Authenticates user credentials and maintains secure sessions.</a:t>
            </a:r>
            <a:endParaRPr lang="en-US"/>
          </a:p>
          <a:p>
            <a:r>
              <a:rPr lang="en-US"/>
              <a:t>Error handling for incorrect credentials.</a:t>
            </a:r>
            <a:endParaRPr lang="en-US"/>
          </a:p>
          <a:p>
            <a:r>
              <a:rPr lang="en-US"/>
              <a:t>Technology: Flask session management and password hashing.</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 LOGIN PAGE module</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10" name="Content Placeholder 9"/>
          <p:cNvPicPr>
            <a:picLocks noChangeAspect="1"/>
          </p:cNvPicPr>
          <p:nvPr>
            <p:ph idx="1"/>
          </p:nvPr>
        </p:nvPicPr>
        <p:blipFill>
          <a:blip r:embed="rId1"/>
          <a:stretch>
            <a:fillRect/>
          </a:stretch>
        </p:blipFill>
        <p:spPr>
          <a:xfrm>
            <a:off x="2166620" y="1752600"/>
            <a:ext cx="7844790" cy="4267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Algorithm for BMI Calculation and Recommendation:</a:t>
            </a:r>
            <a:endParaRPr lang="en-US"/>
          </a:p>
        </p:txBody>
      </p:sp>
      <p:sp>
        <p:nvSpPr>
          <p:cNvPr id="3" name="Content Placeholder 2"/>
          <p:cNvSpPr>
            <a:spLocks noGrp="1"/>
          </p:cNvSpPr>
          <p:nvPr>
            <p:ph idx="1"/>
          </p:nvPr>
        </p:nvSpPr>
        <p:spPr/>
        <p:txBody>
          <a:bodyPr/>
          <a:p>
            <a:pPr marL="0" indent="0">
              <a:buNone/>
            </a:pPr>
            <a:endParaRPr lang="en-US" sz="2400"/>
          </a:p>
          <a:p>
            <a:r>
              <a:rPr lang="en-US" sz="2400"/>
              <a:t>1.  </a:t>
            </a:r>
            <a:r>
              <a:rPr lang="en-US" sz="2400" b="1"/>
              <a:t>Input User Details :</a:t>
            </a:r>
            <a:endParaRPr lang="en-US" sz="2400" b="1"/>
          </a:p>
          <a:p>
            <a:r>
              <a:rPr lang="en-US" sz="2400"/>
              <a:t>   - Prompt the user for their gender, age, height (in cm), and weight (in kg).</a:t>
            </a:r>
            <a:endParaRPr lang="en-US" sz="2400"/>
          </a:p>
          <a:p>
            <a:r>
              <a:rPr lang="en-US" sz="2400"/>
              <a:t>2.</a:t>
            </a:r>
            <a:r>
              <a:rPr lang="en-US" sz="2400" b="1"/>
              <a:t> Calculate BMI :</a:t>
            </a:r>
            <a:endParaRPr lang="en-US" sz="2400" b="1"/>
          </a:p>
          <a:p>
            <a:r>
              <a:rPr lang="en-US" sz="2400"/>
              <a:t>   BMI= </a:t>
            </a:r>
            <a:r>
              <a:rPr lang="en-US" sz="2400">
                <a:sym typeface="+mn-ea"/>
              </a:rPr>
              <a:t>Weight (kg)/</a:t>
            </a:r>
            <a:r>
              <a:rPr lang="en-US" sz="2400"/>
              <a:t> (Height (m))^2  </a:t>
            </a:r>
            <a:endParaRPr lang="en-US" sz="2400"/>
          </a:p>
          <a:p>
            <a:r>
              <a:rPr lang="en-US" sz="2400"/>
              <a:t>   Convert height from cm to meters by dividing by 100.</a:t>
            </a:r>
            <a:endParaRPr lang="en-US" sz="2400"/>
          </a:p>
          <a:p>
            <a:r>
              <a:rPr lang="en-US" sz="2400"/>
              <a:t>Provides customized workout plans based on BMI.</a:t>
            </a:r>
            <a:endParaRPr lang="en-US" sz="2400"/>
          </a:p>
          <a:p>
            <a:r>
              <a:rPr lang="en-US" sz="2400"/>
              <a:t>Technology: Basic arithmetic and decision tree for classification.</a:t>
            </a:r>
            <a:endParaRPr lang="en-US" sz="2400"/>
          </a:p>
          <a:p>
            <a:pPr marL="0" indent="0">
              <a:buNone/>
            </a:pPr>
            <a:endParaRPr lang="en-US" sz="2400"/>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DFD of BMI </a:t>
            </a:r>
            <a:r>
              <a:rPr lang="en-US">
                <a:sym typeface="+mn-ea"/>
              </a:rPr>
              <a:t>calculation for user</a:t>
            </a:r>
            <a:endParaRPr lang="en-US"/>
          </a:p>
        </p:txBody>
      </p:sp>
      <p:pic>
        <p:nvPicPr>
          <p:cNvPr id="7" name="Content Placeholder 6"/>
          <p:cNvPicPr>
            <a:picLocks noChangeAspect="1"/>
          </p:cNvPicPr>
          <p:nvPr>
            <p:ph idx="1"/>
          </p:nvPr>
        </p:nvPicPr>
        <p:blipFill>
          <a:blip r:embed="rId1"/>
          <a:stretch>
            <a:fillRect/>
          </a:stretch>
        </p:blipFill>
        <p:spPr>
          <a:xfrm>
            <a:off x="1094740" y="1792605"/>
            <a:ext cx="8095615" cy="403352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 Input for BMI</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10" name="Content Placeholder 9"/>
          <p:cNvPicPr>
            <a:picLocks noChangeAspect="1"/>
          </p:cNvPicPr>
          <p:nvPr>
            <p:ph idx="1"/>
          </p:nvPr>
        </p:nvPicPr>
        <p:blipFill>
          <a:blip r:embed="rId1"/>
          <a:stretch>
            <a:fillRect/>
          </a:stretch>
        </p:blipFill>
        <p:spPr>
          <a:xfrm>
            <a:off x="1341120" y="1752600"/>
            <a:ext cx="9496425" cy="4267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Decision Tree algorithm </a:t>
            </a:r>
            <a:endParaRPr lang="en-US"/>
          </a:p>
        </p:txBody>
      </p:sp>
      <p:sp>
        <p:nvSpPr>
          <p:cNvPr id="3" name="Content Placeholder 2"/>
          <p:cNvSpPr>
            <a:spLocks noGrp="1"/>
          </p:cNvSpPr>
          <p:nvPr>
            <p:ph idx="1"/>
          </p:nvPr>
        </p:nvSpPr>
        <p:spPr/>
        <p:txBody>
          <a:bodyPr/>
          <a:p>
            <a:r>
              <a:rPr lang="en-US" sz="2000" b="1">
                <a:sym typeface="+mn-ea"/>
              </a:rPr>
              <a:t>Use Decision Tree as Classifier :</a:t>
            </a:r>
            <a:endParaRPr lang="en-US" sz="2000" b="1"/>
          </a:p>
          <a:p>
            <a:r>
              <a:rPr lang="en-US" sz="2000">
                <a:sym typeface="+mn-ea"/>
              </a:rPr>
              <a:t>   - Train a decision tree with sample data to classify BMI into one of four categories:</a:t>
            </a:r>
            <a:endParaRPr lang="en-US" sz="2000"/>
          </a:p>
          <a:p>
            <a:pPr marL="0" indent="0">
              <a:buNone/>
            </a:pPr>
            <a:r>
              <a:rPr lang="en-US" sz="2000">
                <a:sym typeface="+mn-ea"/>
              </a:rPr>
              <a:t>     -  0 : Underweight</a:t>
            </a:r>
            <a:endParaRPr lang="en-US" sz="2000">
              <a:sym typeface="+mn-ea"/>
            </a:endParaRPr>
          </a:p>
          <a:p>
            <a:pPr marL="0" indent="0">
              <a:buNone/>
            </a:pPr>
            <a:r>
              <a:rPr lang="en-US" sz="2000">
                <a:sym typeface="+mn-ea"/>
              </a:rPr>
              <a:t>     -  1 : Normal weight</a:t>
            </a:r>
            <a:endParaRPr lang="en-US" sz="2000"/>
          </a:p>
          <a:p>
            <a:r>
              <a:rPr lang="en-US" sz="2000">
                <a:sym typeface="+mn-ea"/>
              </a:rPr>
              <a:t>-  2 : Overweight</a:t>
            </a:r>
            <a:endParaRPr lang="en-US" sz="2000"/>
          </a:p>
          <a:p>
            <a:r>
              <a:rPr lang="en-US" sz="2000">
                <a:sym typeface="+mn-ea"/>
              </a:rPr>
              <a:t>-  3 : Obese</a:t>
            </a:r>
            <a:endParaRPr lang="en-US" sz="2000"/>
          </a:p>
          <a:p>
            <a:r>
              <a:rPr lang="en-US" sz="2000">
                <a:sym typeface="+mn-ea"/>
              </a:rPr>
              <a:t>   - Use the trained decision tree to predict the BMI category based on the user’s height and weight.</a:t>
            </a:r>
            <a:endParaRPr lang="en-US" sz="2000"/>
          </a:p>
          <a:p>
            <a:endParaRPr lang="en-US" sz="2000"/>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Content Based Filtering</a:t>
            </a:r>
            <a:endParaRPr lang="en-US"/>
          </a:p>
        </p:txBody>
      </p:sp>
      <p:sp>
        <p:nvSpPr>
          <p:cNvPr id="3" name="Content Placeholder 2"/>
          <p:cNvSpPr>
            <a:spLocks noGrp="1"/>
          </p:cNvSpPr>
          <p:nvPr>
            <p:ph idx="1"/>
          </p:nvPr>
        </p:nvSpPr>
        <p:spPr/>
        <p:txBody>
          <a:bodyPr/>
          <a:p>
            <a:r>
              <a:rPr lang="en-US" sz="2000" b="1">
                <a:sym typeface="+mn-ea"/>
              </a:rPr>
              <a:t> Content-Based Filtering :</a:t>
            </a:r>
            <a:endParaRPr lang="en-US" sz="2000" b="1"/>
          </a:p>
          <a:p>
            <a:r>
              <a:rPr lang="en-US" sz="2000">
                <a:sym typeface="+mn-ea"/>
              </a:rPr>
              <a:t>    Based on the predicted BMI category, recommend specific exercises (e.g., sets and reps for squats, crunches, push-ups, pull-ups).</a:t>
            </a:r>
            <a:endParaRPr lang="en-US" sz="2000"/>
          </a:p>
          <a:p>
            <a:pPr marL="0" indent="0">
              <a:buNone/>
            </a:pPr>
            <a:endParaRPr lang="en-US" sz="2000"/>
          </a:p>
          <a:p>
            <a:r>
              <a:rPr lang="en-US" sz="2000" b="1">
                <a:sym typeface="+mn-ea"/>
              </a:rPr>
              <a:t> Output :</a:t>
            </a:r>
            <a:endParaRPr lang="en-US" sz="2000" b="1"/>
          </a:p>
          <a:p>
            <a:r>
              <a:rPr lang="en-US" sz="2000">
                <a:sym typeface="+mn-ea"/>
              </a:rPr>
              <a:t>   Provide personalized exercise recommendations and tips on whether to gain, maintain, or lose weight.</a:t>
            </a:r>
            <a:endParaRPr lang="en-US" sz="2000"/>
          </a:p>
          <a:p>
            <a:endParaRPr lang="en-US" sz="2000"/>
          </a:p>
          <a:p>
            <a:r>
              <a:rPr lang="en-US" sz="2000">
                <a:sym typeface="+mn-ea"/>
              </a:rPr>
              <a:t>This algorithm ensures the user receives customized workout advice based on their BMI classification.</a:t>
            </a:r>
            <a:endParaRPr lang="en-US" sz="2000"/>
          </a:p>
          <a:p>
            <a:endParaRPr lang="en-US" sz="2000"/>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Workout Recommendation Engine:</a:t>
            </a:r>
            <a:endParaRPr lang="en-US"/>
          </a:p>
        </p:txBody>
      </p:sp>
      <p:sp>
        <p:nvSpPr>
          <p:cNvPr id="3" name="Content Placeholder 2"/>
          <p:cNvSpPr>
            <a:spLocks noGrp="1"/>
          </p:cNvSpPr>
          <p:nvPr>
            <p:ph idx="1"/>
          </p:nvPr>
        </p:nvSpPr>
        <p:spPr/>
        <p:txBody>
          <a:bodyPr/>
          <a:p>
            <a:r>
              <a:rPr lang="en-US"/>
              <a:t>Generates personalized workout plans based on user data.</a:t>
            </a:r>
            <a:endParaRPr lang="en-US"/>
          </a:p>
          <a:p>
            <a:r>
              <a:rPr lang="en-US"/>
              <a:t>Uses a decision tree algorithm to recommend exercises.</a:t>
            </a:r>
            <a:endParaRPr lang="en-US"/>
          </a:p>
          <a:p>
            <a:r>
              <a:rPr lang="en-US"/>
              <a:t>Continuously updates recommendations as user progress is tracked.</a:t>
            </a:r>
            <a:endParaRPr lang="en-US"/>
          </a:p>
          <a:p>
            <a:r>
              <a:rPr lang="en-US"/>
              <a:t>Technology: Machine learning and data analysis.</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Objectives</a:t>
            </a:r>
            <a:endParaRPr lang="en-IN" sz="2800" dirty="0"/>
          </a:p>
        </p:txBody>
      </p:sp>
      <p:sp>
        <p:nvSpPr>
          <p:cNvPr id="3" name="Content Placeholder 2"/>
          <p:cNvSpPr>
            <a:spLocks noGrp="1"/>
          </p:cNvSpPr>
          <p:nvPr>
            <p:ph idx="1"/>
          </p:nvPr>
        </p:nvSpPr>
        <p:spPr/>
        <p:txBody>
          <a:bodyPr/>
          <a:lstStyle/>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800" noProof="0" dirty="0">
                <a:ln>
                  <a:noFill/>
                </a:ln>
                <a:solidFill>
                  <a:srgbClr val="000000"/>
                </a:solidFill>
                <a:effectLst/>
                <a:uLnTx/>
                <a:uFillTx/>
                <a:latin typeface="Verdana" panose="020B0604030504040204"/>
                <a:sym typeface="+mn-ea"/>
              </a:rPr>
              <a:t>Creating a dynamic workout recommendation engine that generates tailored workout plans based on user profiles and performance data</a:t>
            </a: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800" noProof="0" dirty="0">
                <a:ln>
                  <a:noFill/>
                </a:ln>
                <a:solidFill>
                  <a:srgbClr val="000000"/>
                </a:solidFill>
                <a:effectLst/>
                <a:uLnTx/>
                <a:uFillTx/>
                <a:latin typeface="Verdana" panose="020B0604030504040204"/>
                <a:sym typeface="+mn-ea"/>
              </a:rPr>
              <a:t>Developing a comprehensive user profiling system that captures individual characteristics, fitness levels, and goals</a:t>
            </a: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Zeroth Review</a:t>
            </a:r>
            <a:endParaRPr lang="en-IN" dirty="0"/>
          </a:p>
        </p:txBody>
      </p:sp>
      <p:sp>
        <p:nvSpPr>
          <p:cNvPr id="5" name="Footer Placeholder 4"/>
          <p:cNvSpPr>
            <a:spLocks noGrp="1"/>
          </p:cNvSpPr>
          <p:nvPr>
            <p:ph type="ftr" sz="quarter" idx="11"/>
          </p:nvPr>
        </p:nvSpPr>
        <p:spPr/>
        <p:txBody>
          <a:bodyPr/>
          <a:lstStyle/>
          <a:p>
            <a:r>
              <a:rPr lang="en-US" smtClean="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DFD for Workout recommendation engine</a:t>
            </a:r>
            <a:endParaRPr lang="en-US"/>
          </a:p>
        </p:txBody>
      </p:sp>
      <p:pic>
        <p:nvPicPr>
          <p:cNvPr id="7" name="Content Placeholder 6"/>
          <p:cNvPicPr>
            <a:picLocks noChangeAspect="1"/>
          </p:cNvPicPr>
          <p:nvPr>
            <p:ph idx="1"/>
          </p:nvPr>
        </p:nvPicPr>
        <p:blipFill>
          <a:blip r:embed="rId1"/>
          <a:stretch>
            <a:fillRect/>
          </a:stretch>
        </p:blipFill>
        <p:spPr>
          <a:xfrm>
            <a:off x="1674495" y="1789430"/>
            <a:ext cx="7698105" cy="419608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Workout Recommendation Output</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pic>
        <p:nvPicPr>
          <p:cNvPr id="10" name="Content Placeholder 9"/>
          <p:cNvPicPr>
            <a:picLocks noChangeAspect="1"/>
          </p:cNvPicPr>
          <p:nvPr>
            <p:ph idx="1"/>
          </p:nvPr>
        </p:nvPicPr>
        <p:blipFill>
          <a:blip r:embed="rId1"/>
          <a:stretch>
            <a:fillRect/>
          </a:stretch>
        </p:blipFill>
        <p:spPr>
          <a:xfrm>
            <a:off x="1012190" y="1752600"/>
            <a:ext cx="10154285" cy="4267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User Profile and History Module:</a:t>
            </a:r>
            <a:endParaRPr lang="en-US"/>
          </a:p>
        </p:txBody>
      </p:sp>
      <p:sp>
        <p:nvSpPr>
          <p:cNvPr id="3" name="Content Placeholder 2"/>
          <p:cNvSpPr>
            <a:spLocks noGrp="1"/>
          </p:cNvSpPr>
          <p:nvPr>
            <p:ph idx="1"/>
          </p:nvPr>
        </p:nvSpPr>
        <p:spPr/>
        <p:txBody>
          <a:bodyPr/>
          <a:p>
            <a:r>
              <a:rPr lang="en-US"/>
              <a:t>Displays user data, fitness history, and workout progress.</a:t>
            </a:r>
            <a:endParaRPr lang="en-US"/>
          </a:p>
          <a:p>
            <a:r>
              <a:rPr lang="en-US"/>
              <a:t>Allows users to update personal details and goals.</a:t>
            </a:r>
            <a:endParaRPr lang="en-US"/>
          </a:p>
          <a:p>
            <a:r>
              <a:rPr lang="en-US"/>
              <a:t>Tracks workout sessions and their outcomes over time.</a:t>
            </a:r>
            <a:endParaRPr lang="en-US"/>
          </a:p>
          <a:p>
            <a:r>
              <a:rPr lang="en-US"/>
              <a:t>Technology: Database interaction for updating user profiles.</a:t>
            </a:r>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user history</a:t>
            </a:r>
            <a:endParaRPr lang="en-US"/>
          </a:p>
        </p:txBody>
      </p:sp>
      <p:pic>
        <p:nvPicPr>
          <p:cNvPr id="7" name="Content Placeholder 6"/>
          <p:cNvPicPr>
            <a:picLocks noChangeAspect="1"/>
          </p:cNvPicPr>
          <p:nvPr>
            <p:ph idx="1"/>
          </p:nvPr>
        </p:nvPicPr>
        <p:blipFill>
          <a:blip r:embed="rId1"/>
          <a:stretch>
            <a:fillRect/>
          </a:stretch>
        </p:blipFill>
        <p:spPr>
          <a:xfrm>
            <a:off x="925830" y="1752600"/>
            <a:ext cx="10327005" cy="4267200"/>
          </a:xfrm>
          <a:prstGeom prst="rect">
            <a:avLst/>
          </a:prstGeom>
        </p:spPr>
      </p:pic>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Conclusion</a:t>
            </a:r>
            <a:endParaRPr lang="en-US"/>
          </a:p>
        </p:txBody>
      </p:sp>
      <p:sp>
        <p:nvSpPr>
          <p:cNvPr id="3" name="Content Placeholder 2"/>
          <p:cNvSpPr>
            <a:spLocks noGrp="1"/>
          </p:cNvSpPr>
          <p:nvPr>
            <p:ph idx="1"/>
          </p:nvPr>
        </p:nvSpPr>
        <p:spPr/>
        <p:txBody>
          <a:bodyPr/>
          <a:p>
            <a:r>
              <a:rPr lang="en-US" sz="2400"/>
              <a:t>The implementation of a deccision tree algorithm and content based filtering algorithm within our fitness web app enables highly personalized orkout recommendations tailored to each user’s unique fitness level, goals and preference .This approach ensures tailored, trasparent, and easily understandable workout plans. As the system learns from the user’s feedback, it adapts to provide even more refined recommendation, helping users achive their fitness goals more efficiently.</a:t>
            </a:r>
            <a:endParaRPr lang="en-US" sz="2400"/>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a:lstStyle/>
          <a:p>
            <a:pPr algn="just"/>
            <a:r>
              <a:rPr lang="en-US" sz="2000">
                <a:latin typeface="Times New Roman" panose="02020603050405020304" charset="0"/>
                <a:cs typeface="Times New Roman" panose="02020603050405020304" charset="0"/>
              </a:rPr>
              <a:t>1.Gourangi Taware, Rohit Agrawal, Pratik Dhende, Prathamesh Jondhalekar and Shailesh Hule, "2021 AI-based Workout Assistant and Fitness guide", (IJERT), vol. 10, no. 11, November 2021.</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2.Hung-Kai Chen, Fueng-Ho Chen and Shien-Fong Lin, "An AI-Based Exercise Prescription Recommendation System", Applied Sciences, pp. 11, 2021.</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3.Deepanjali Chowdhury, Ahana Roy, Sreenivasan Ramasamy Ramamurthy and Nirmalya Roy, "CHARLIE: A Chatbot That Recommends Daily Fitness and Diet Plans", IEEE International Conference on Pervasive Computing and Communications Workshops, 2023.      </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Divay Mogaverr and Vedant Mathu, "E- health Monitoring System with Diet and fitness Recommendation using machine Learning", 6th international on inventive computation (ICICT), 2022.</a:t>
            </a:r>
            <a:endParaRPr lang="en-US" sz="2000">
              <a:latin typeface="Times New Roman" panose="02020603050405020304" charset="0"/>
              <a:cs typeface="Times New Roman" panose="02020603050405020304" charset="0"/>
            </a:endParaRPr>
          </a:p>
          <a:p>
            <a:pPr algn="just"/>
            <a:r>
              <a:rPr lang="en-US" sz="2000">
                <a:latin typeface="Times New Roman" panose="02020603050405020304" charset="0"/>
                <a:cs typeface="Times New Roman" panose="02020603050405020304" charset="0"/>
              </a:rPr>
              <a:t>S. Sadhasivam, M. S. Sarvesvaran, P. Prasanth and L. Latha, "Diet and Workout Recommendation Using 5ML", 2023 2nd International Conference on Advancements in Electrical Electronics Communication Computing and Automation (ICAECA), 2023.</a:t>
            </a:r>
            <a:endParaRPr lang="en-US" sz="2000">
              <a:latin typeface="Times New Roman" panose="02020603050405020304" charset="0"/>
              <a:cs typeface="Times New Roman" panose="02020603050405020304" charset="0"/>
            </a:endParaRPr>
          </a:p>
        </p:txBody>
      </p:sp>
      <p:sp>
        <p:nvSpPr>
          <p:cNvPr id="4" name="Date Placeholder 3"/>
          <p:cNvSpPr>
            <a:spLocks noGrp="1"/>
          </p:cNvSpPr>
          <p:nvPr>
            <p:ph type="dt" sz="half" idx="10"/>
          </p:nvPr>
        </p:nvSpPr>
        <p:spPr/>
        <p:txBody>
          <a:bodyPr/>
          <a:lstStyle/>
          <a:p>
            <a:pPr>
              <a:defRPr/>
            </a:pPr>
            <a:r>
              <a:rPr lang="en-US" smtClean="0"/>
              <a:t>Zeroth Review</a:t>
            </a:r>
            <a:endParaRPr lang="en-US"/>
          </a:p>
        </p:txBody>
      </p:sp>
      <p:sp>
        <p:nvSpPr>
          <p:cNvPr id="5" name="Footer Placeholder 4"/>
          <p:cNvSpPr>
            <a:spLocks noGrp="1"/>
          </p:cNvSpPr>
          <p:nvPr>
            <p:ph type="ftr" sz="quarter" idx="11"/>
          </p:nvPr>
        </p:nvSpPr>
        <p:spPr/>
        <p:txBody>
          <a:bodyPr/>
          <a:lstStyle/>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Footer Placeholder 2"/>
          <p:cNvSpPr>
            <a:spLocks noGrp="1"/>
          </p:cNvSpPr>
          <p:nvPr>
            <p:ph type="ftr" sz="quarter" idx="11"/>
          </p:nvPr>
        </p:nvSpPr>
        <p:spPr/>
        <p:txBody>
          <a:bodyPr/>
          <a:lstStyle/>
          <a:p>
            <a:pPr>
              <a:defRPr/>
            </a:pPr>
            <a:r>
              <a:rPr lang="en-US" smtClean="0"/>
              <a:t>Department of Artificial Intelligence and Data Science</a:t>
            </a:r>
            <a:endParaRPr lang="en-US"/>
          </a:p>
        </p:txBody>
      </p:sp>
      <p:sp>
        <p:nvSpPr>
          <p:cNvPr id="4" name="Slide Number Placeholder 3"/>
          <p:cNvSpPr>
            <a:spLocks noGrp="1"/>
          </p:cNvSpPr>
          <p:nvPr>
            <p:ph type="sldNum" sz="quarter" idx="12"/>
          </p:nvPr>
        </p:nvSpPr>
        <p:spPr/>
        <p:txBody>
          <a:bodyPr/>
          <a:lstStyle/>
          <a:p>
            <a:pPr>
              <a:defRPr/>
            </a:pPr>
            <a:fld id="{F583B680-F650-469F-A231-392F163461F6}" type="slidenum">
              <a:rPr lang="en-US" altLang="en-US" smtClean="0"/>
            </a:fld>
            <a:endParaRPr lang="en-US" altLang="en-US" dirty="0"/>
          </a:p>
        </p:txBody>
      </p:sp>
      <p:sp>
        <p:nvSpPr>
          <p:cNvPr id="5" name="Date Placeholder 4"/>
          <p:cNvSpPr>
            <a:spLocks noGrp="1"/>
          </p:cNvSpPr>
          <p:nvPr>
            <p:ph type="dt" sz="half" idx="10"/>
          </p:nvPr>
        </p:nvSpPr>
        <p:spPr/>
        <p:txBody>
          <a:bodyPr/>
          <a:lstStyle/>
          <a:p>
            <a:pPr>
              <a:defRPr/>
            </a:pPr>
            <a:r>
              <a:rPr lang="en-US" smtClean="0"/>
              <a:t>Zeroth Review</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Abstract</a:t>
            </a:r>
            <a:endParaRPr lang="en-IN" sz="2800" dirty="0"/>
          </a:p>
        </p:txBody>
      </p:sp>
      <p:sp>
        <p:nvSpPr>
          <p:cNvPr id="3" name="Content Placeholder 2"/>
          <p:cNvSpPr>
            <a:spLocks noGrp="1"/>
          </p:cNvSpPr>
          <p:nvPr>
            <p:ph idx="1"/>
          </p:nvPr>
        </p:nvSpPr>
        <p:spPr/>
        <p:txBody>
          <a:bodyPr/>
          <a:lstStyle/>
          <a:p>
            <a:pPr marL="469900" marR="0" lvl="0" indent="-46990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US" altLang="en-IN" sz="2400" noProof="0" dirty="0">
                <a:ln>
                  <a:noFill/>
                </a:ln>
                <a:solidFill>
                  <a:srgbClr val="000000"/>
                </a:solidFill>
                <a:effectLst/>
                <a:uLnTx/>
                <a:uFillTx/>
                <a:latin typeface="Times New Roman" panose="02020603050405020304" charset="0"/>
                <a:cs typeface="Times New Roman" panose="02020603050405020304" charset="0"/>
                <a:sym typeface="+mn-ea"/>
              </a:rPr>
              <a:t>In our Project we </a:t>
            </a:r>
            <a:r>
              <a:rPr lang="en-IN" altLang="en-US" sz="2400" noProof="0" dirty="0">
                <a:ln>
                  <a:noFill/>
                </a:ln>
                <a:solidFill>
                  <a:srgbClr val="000000"/>
                </a:solidFill>
                <a:effectLst/>
                <a:uLnTx/>
                <a:uFillTx/>
                <a:latin typeface="Times New Roman" panose="02020603050405020304" charset="0"/>
                <a:cs typeface="Times New Roman" panose="02020603050405020304" charset="0"/>
                <a:sym typeface="+mn-ea"/>
              </a:rPr>
              <a:t>investigate </a:t>
            </a:r>
            <a:r>
              <a:rPr lang="en-US" altLang="en-IN" sz="2400" noProof="0" dirty="0">
                <a:ln>
                  <a:noFill/>
                </a:ln>
                <a:solidFill>
                  <a:srgbClr val="000000"/>
                </a:solidFill>
                <a:effectLst/>
                <a:uLnTx/>
                <a:uFillTx/>
                <a:latin typeface="Times New Roman" panose="02020603050405020304" charset="0"/>
                <a:cs typeface="Times New Roman" panose="02020603050405020304" charset="0"/>
                <a:sym typeface="+mn-ea"/>
              </a:rPr>
              <a:t>the </a:t>
            </a:r>
            <a:r>
              <a:rPr lang="en-IN" altLang="en-US" sz="2400" noProof="0" dirty="0">
                <a:ln>
                  <a:noFill/>
                </a:ln>
                <a:solidFill>
                  <a:srgbClr val="000000"/>
                </a:solidFill>
                <a:effectLst/>
                <a:uLnTx/>
                <a:uFillTx/>
                <a:latin typeface="Times New Roman" panose="02020603050405020304" charset="0"/>
                <a:cs typeface="Times New Roman" panose="02020603050405020304" charset="0"/>
                <a:sym typeface="+mn-ea"/>
              </a:rPr>
              <a:t>fitness app's strategy to personalize workout recommendations by analyzing user fitness goals and performance data. The aim is to enhance user engagement and improve fitness outcomes effectively. By leveraging advanced data analysis techniques, the app tailors workout regimens to individual needs, thereby optimizing the user experience. The effectiveness of this personalized approach is evaluated through metrics that assess both engagement levels and fitness progress. This research under</a:t>
            </a:r>
            <a:r>
              <a:rPr lang="en-US" altLang="en-IN" sz="2400" noProof="0" dirty="0">
                <a:ln>
                  <a:noFill/>
                </a:ln>
                <a:solidFill>
                  <a:srgbClr val="000000"/>
                </a:solidFill>
                <a:effectLst/>
                <a:uLnTx/>
                <a:uFillTx/>
                <a:latin typeface="Times New Roman" panose="02020603050405020304" charset="0"/>
                <a:cs typeface="Times New Roman" panose="02020603050405020304" charset="0"/>
                <a:sym typeface="+mn-ea"/>
              </a:rPr>
              <a:t>goes with decesion tree algorithm</a:t>
            </a:r>
            <a:r>
              <a:rPr lang="en-IN" altLang="en-US" sz="2400" noProof="0" dirty="0">
                <a:ln>
                  <a:noFill/>
                </a:ln>
                <a:solidFill>
                  <a:srgbClr val="000000"/>
                </a:solidFill>
                <a:effectLst/>
                <a:uLnTx/>
                <a:uFillTx/>
                <a:latin typeface="Times New Roman" panose="02020603050405020304" charset="0"/>
                <a:cs typeface="Times New Roman" panose="02020603050405020304" charset="0"/>
                <a:sym typeface="+mn-ea"/>
              </a:rPr>
              <a:t> </a:t>
            </a:r>
            <a:r>
              <a:rPr lang="en-US" altLang="en-IN" sz="2400" noProof="0" dirty="0">
                <a:ln>
                  <a:noFill/>
                </a:ln>
                <a:solidFill>
                  <a:srgbClr val="000000"/>
                </a:solidFill>
                <a:effectLst/>
                <a:uLnTx/>
                <a:uFillTx/>
                <a:latin typeface="Times New Roman" panose="02020603050405020304" charset="0"/>
                <a:cs typeface="Times New Roman" panose="02020603050405020304" charset="0"/>
                <a:sym typeface="+mn-ea"/>
              </a:rPr>
              <a:t>to</a:t>
            </a:r>
            <a:r>
              <a:rPr lang="en-IN" altLang="en-US" sz="2400" noProof="0" dirty="0">
                <a:ln>
                  <a:noFill/>
                </a:ln>
                <a:solidFill>
                  <a:srgbClr val="000000"/>
                </a:solidFill>
                <a:effectLst/>
                <a:uLnTx/>
                <a:uFillTx/>
                <a:latin typeface="Times New Roman" panose="02020603050405020304" charset="0"/>
                <a:cs typeface="Times New Roman" panose="02020603050405020304" charset="0"/>
                <a:sym typeface="+mn-ea"/>
              </a:rPr>
              <a:t> personalize fitness apps in fostering healthier lifestyles.</a:t>
            </a:r>
            <a:endParaRPr kumimoji="0" lang="en-IN" altLang="en-US" sz="2400" b="0" i="0" u="none" strike="noStrike" kern="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dirty="0" err="1" smtClean="0"/>
              <a:t>Zeroth</a:t>
            </a:r>
            <a:r>
              <a:rPr lang="en-US" dirty="0" smtClean="0"/>
              <a:t> Review</a:t>
            </a:r>
            <a:endParaRPr lang="en-IN" dirty="0"/>
          </a:p>
        </p:txBody>
      </p:sp>
      <p:sp>
        <p:nvSpPr>
          <p:cNvPr id="5" name="Footer Placeholder 4"/>
          <p:cNvSpPr>
            <a:spLocks noGrp="1"/>
          </p:cNvSpPr>
          <p:nvPr>
            <p:ph type="ftr" sz="quarter" idx="11"/>
          </p:nvPr>
        </p:nvSpPr>
        <p:spPr/>
        <p:txBody>
          <a:bodyPr/>
          <a:lstStyle/>
          <a:p>
            <a:r>
              <a:rPr lang="en-US" smtClean="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Introduction and </a:t>
            </a:r>
            <a:r>
              <a:rPr lang="en-US" dirty="0" smtClean="0"/>
              <a:t>Overview </a:t>
            </a:r>
            <a:r>
              <a:rPr lang="en-US" dirty="0"/>
              <a:t>of the </a:t>
            </a:r>
            <a:r>
              <a:rPr lang="en-US" dirty="0" smtClean="0"/>
              <a:t>Project</a:t>
            </a:r>
            <a:r>
              <a:rPr lang="en-US" dirty="0"/>
              <a:t>.</a:t>
            </a:r>
            <a:endParaRPr lang="en-US" dirty="0"/>
          </a:p>
        </p:txBody>
      </p:sp>
      <p:sp>
        <p:nvSpPr>
          <p:cNvPr id="3" name="Content Placeholder 2"/>
          <p:cNvSpPr>
            <a:spLocks noGrp="1"/>
          </p:cNvSpPr>
          <p:nvPr>
            <p:ph idx="1"/>
          </p:nvPr>
        </p:nvSpPr>
        <p:spPr/>
        <p:txBody>
          <a:bodyPr/>
          <a:lstStyle/>
          <a:p>
            <a:pPr algn="just"/>
            <a:r>
              <a:rPr lang="en-US" sz="2400" dirty="0">
                <a:sym typeface="+mn-ea"/>
              </a:rPr>
              <a:t>Fitness apps have revolutionized the way individuals approach their health and wellness goals. </a:t>
            </a:r>
            <a:endParaRPr lang="en-US" sz="2400" dirty="0"/>
          </a:p>
          <a:p>
            <a:pPr algn="just"/>
            <a:r>
              <a:rPr lang="en-US" sz="2400" dirty="0">
                <a:sym typeface="+mn-ea"/>
              </a:rPr>
              <a:t>However, maintaining user motivation and adherence to recommended workouts remains a significant challenge.</a:t>
            </a:r>
            <a:endParaRPr lang="en-US" sz="2400" dirty="0"/>
          </a:p>
          <a:p>
            <a:pPr algn="just"/>
            <a:r>
              <a:rPr lang="en-US" sz="2400" dirty="0">
                <a:sym typeface="+mn-ea"/>
              </a:rPr>
              <a:t>This project aims to address these issues by enhancing fitness apps with advanced features designed to boost engagement and commitment.</a:t>
            </a:r>
            <a:endParaRPr lang="en-US" sz="2400" dirty="0"/>
          </a:p>
          <a:p>
            <a:pPr algn="just"/>
            <a:r>
              <a:rPr lang="en-US" sz="2400" dirty="0">
                <a:sym typeface="+mn-ea"/>
              </a:rPr>
              <a:t> fitness apps can incorporate gamification elements, such as rewards and challenges, to make workouts more engaging.</a:t>
            </a:r>
            <a:endParaRPr lang="en-US" sz="2400" dirty="0"/>
          </a:p>
          <a:p>
            <a:pPr algn="just"/>
            <a:r>
              <a:rPr lang="en-US" sz="2400" dirty="0">
                <a:sym typeface="+mn-ea"/>
              </a:rPr>
              <a:t> They can also provide personalized reminders and progress tracking to keep users motivated. </a:t>
            </a:r>
            <a:endParaRPr lang="en-US" sz="2400" dirty="0"/>
          </a:p>
        </p:txBody>
      </p:sp>
      <p:sp>
        <p:nvSpPr>
          <p:cNvPr id="4" name="Date Placeholder 3"/>
          <p:cNvSpPr>
            <a:spLocks noGrp="1"/>
          </p:cNvSpPr>
          <p:nvPr>
            <p:ph type="dt" sz="half" idx="10"/>
          </p:nvPr>
        </p:nvSpPr>
        <p:spPr/>
        <p:txBody>
          <a:bodyPr/>
          <a:lstStyle/>
          <a:p>
            <a:pPr>
              <a:defRPr/>
            </a:pPr>
            <a:r>
              <a:rPr lang="en-US" smtClean="0"/>
              <a:t>Zeroth Review</a:t>
            </a:r>
            <a:endParaRPr lang="en-US"/>
          </a:p>
        </p:txBody>
      </p:sp>
      <p:sp>
        <p:nvSpPr>
          <p:cNvPr id="5" name="Footer Placeholder 4"/>
          <p:cNvSpPr>
            <a:spLocks noGrp="1"/>
          </p:cNvSpPr>
          <p:nvPr>
            <p:ph type="ftr" sz="quarter" idx="11"/>
          </p:nvPr>
        </p:nvSpPr>
        <p:spPr/>
        <p:txBody>
          <a:bodyPr/>
          <a:lstStyle/>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Literature Survey</a:t>
            </a:r>
            <a:endParaRPr lang="en-IN" altLang="en-US"/>
          </a:p>
        </p:txBody>
      </p:sp>
      <p:graphicFrame>
        <p:nvGraphicFramePr>
          <p:cNvPr id="8" name="Content Placeholder 7"/>
          <p:cNvGraphicFramePr/>
          <p:nvPr>
            <p:ph idx="1"/>
            <p:custDataLst>
              <p:tags r:id="rId1"/>
            </p:custDataLst>
          </p:nvPr>
        </p:nvGraphicFramePr>
        <p:xfrm>
          <a:off x="766445" y="1752600"/>
          <a:ext cx="10918190" cy="4765675"/>
        </p:xfrm>
        <a:graphic>
          <a:graphicData uri="http://schemas.openxmlformats.org/drawingml/2006/table">
            <a:tbl>
              <a:tblPr firstRow="1" bandRow="1">
                <a:tableStyleId>{EB9631B5-78F2-41C9-869B-9F39066F8104}</a:tableStyleId>
              </a:tblPr>
              <a:tblGrid>
                <a:gridCol w="1096645"/>
                <a:gridCol w="1506855"/>
                <a:gridCol w="2146300"/>
                <a:gridCol w="2248535"/>
                <a:gridCol w="1715135"/>
                <a:gridCol w="2204720"/>
              </a:tblGrid>
              <a:tr h="822960">
                <a:tc>
                  <a:txBody>
                    <a:bodyPr/>
                    <a:p>
                      <a:pPr>
                        <a:buNone/>
                      </a:pPr>
                      <a:r>
                        <a:rPr lang="en-IN" altLang="en-US" sz="2400"/>
                        <a:t>S.No</a:t>
                      </a:r>
                      <a:endParaRPr lang="en-IN" altLang="en-US" sz="2400"/>
                    </a:p>
                  </a:txBody>
                  <a:tcPr/>
                </a:tc>
                <a:tc>
                  <a:txBody>
                    <a:bodyPr/>
                    <a:p>
                      <a:pPr>
                        <a:buNone/>
                      </a:pPr>
                      <a:r>
                        <a:rPr lang="en-IN" altLang="en-US" sz="2400"/>
                        <a:t>Author Name</a:t>
                      </a:r>
                      <a:endParaRPr lang="en-IN" altLang="en-US" sz="2400"/>
                    </a:p>
                  </a:txBody>
                  <a:tcPr/>
                </a:tc>
                <a:tc>
                  <a:txBody>
                    <a:bodyPr/>
                    <a:p>
                      <a:pPr>
                        <a:buNone/>
                      </a:pPr>
                      <a:r>
                        <a:rPr lang="en-IN" altLang="en-US" sz="2400"/>
                        <a:t>Paper Title</a:t>
                      </a:r>
                      <a:endParaRPr lang="en-IN" altLang="en-US" sz="2400"/>
                    </a:p>
                  </a:txBody>
                  <a:tcPr/>
                </a:tc>
                <a:tc>
                  <a:txBody>
                    <a:bodyPr/>
                    <a:p>
                      <a:pPr>
                        <a:buNone/>
                      </a:pPr>
                      <a:r>
                        <a:rPr lang="en-IN" altLang="en-US" sz="2400"/>
                        <a:t>Description</a:t>
                      </a:r>
                      <a:endParaRPr lang="en-IN" altLang="en-US" sz="2400"/>
                    </a:p>
                  </a:txBody>
                  <a:tcPr/>
                </a:tc>
                <a:tc>
                  <a:txBody>
                    <a:bodyPr/>
                    <a:p>
                      <a:pPr>
                        <a:buNone/>
                      </a:pPr>
                      <a:r>
                        <a:rPr lang="en-IN" altLang="en-US" sz="2400"/>
                        <a:t>Jornal</a:t>
                      </a:r>
                      <a:endParaRPr lang="en-IN" altLang="en-US" sz="2400"/>
                    </a:p>
                  </a:txBody>
                  <a:tcPr/>
                </a:tc>
                <a:tc>
                  <a:txBody>
                    <a:bodyPr/>
                    <a:p>
                      <a:pPr>
                        <a:buNone/>
                      </a:pPr>
                      <a:r>
                        <a:rPr lang="en-IN" altLang="en-US" sz="2400"/>
                        <a:t>Volume/</a:t>
                      </a:r>
                      <a:endParaRPr lang="en-IN" altLang="en-US" sz="2400"/>
                    </a:p>
                    <a:p>
                      <a:pPr>
                        <a:buNone/>
                      </a:pPr>
                      <a:r>
                        <a:rPr lang="en-IN" altLang="en-US" sz="2400"/>
                        <a:t>Year</a:t>
                      </a:r>
                      <a:endParaRPr lang="en-IN" altLang="en-US" sz="2400"/>
                    </a:p>
                  </a:txBody>
                  <a:tcPr/>
                </a:tc>
              </a:tr>
              <a:tr h="1371600">
                <a:tc>
                  <a:txBody>
                    <a:bodyPr/>
                    <a:p>
                      <a:pPr>
                        <a:buNone/>
                      </a:pPr>
                      <a:r>
                        <a:rPr lang="en-US" sz="1800"/>
                        <a:t>01.</a:t>
                      </a:r>
                      <a:endParaRPr lang="en-US" sz="1800"/>
                    </a:p>
                  </a:txBody>
                  <a:tcPr/>
                </a:tc>
                <a:tc>
                  <a:txBody>
                    <a:bodyPr/>
                    <a:p>
                      <a:pPr>
                        <a:buNone/>
                      </a:pPr>
                      <a:r>
                        <a:rPr lang="en-US" sz="1200">
                          <a:latin typeface="Times New Roman" panose="02020603050405020304" charset="0"/>
                          <a:cs typeface="Times New Roman" panose="02020603050405020304" charset="0"/>
                          <a:sym typeface="+mn-ea"/>
                        </a:rPr>
                        <a:t>S. Sadhasivam, M. S. Sarvesvaran, P. Prasanth and L. Latha</a:t>
                      </a: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sym typeface="+mn-ea"/>
                        </a:rPr>
                        <a:t>, "Diet and Workout Recommendation Using 5ML"</a:t>
                      </a: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rPr>
                        <a:t>S. Sadhasivam et al. (2023) propose a machine learning-based system for personalized diet and workout recommendations</a:t>
                      </a:r>
                      <a:r>
                        <a:rPr lang="en-US" sz="1200"/>
                        <a:t>.</a:t>
                      </a:r>
                      <a:endParaRPr lang="en-US" sz="1200"/>
                    </a:p>
                  </a:txBody>
                  <a:tcPr/>
                </a:tc>
                <a:tc>
                  <a:txBody>
                    <a:bodyPr/>
                    <a:p>
                      <a:pPr>
                        <a:buNone/>
                      </a:pPr>
                      <a:r>
                        <a:rPr lang="en-US" sz="1200">
                          <a:latin typeface="Times New Roman" panose="02020603050405020304" charset="0"/>
                          <a:cs typeface="Times New Roman" panose="02020603050405020304" charset="0"/>
                          <a:sym typeface="+mn-ea"/>
                        </a:rPr>
                        <a:t>2023 2nd, International Conference on Advancements in Electrical Electronics Communication Computing and Automation (ICAECA)</a:t>
                      </a:r>
                      <a:endParaRPr lang="en-US" sz="1200"/>
                    </a:p>
                  </a:txBody>
                  <a:tcPr/>
                </a:tc>
                <a:tc>
                  <a:txBody>
                    <a:bodyPr/>
                    <a:p>
                      <a:pPr>
                        <a:buNone/>
                      </a:pPr>
                      <a:r>
                        <a:rPr lang="en-US" sz="1200">
                          <a:latin typeface="+mn-ea"/>
                          <a:cs typeface="+mn-ea"/>
                          <a:sym typeface="+mn-ea"/>
                        </a:rPr>
                        <a:t> 2023</a:t>
                      </a:r>
                      <a:endParaRPr lang="en-US" sz="1200">
                        <a:latin typeface="+mn-ea"/>
                        <a:cs typeface="+mn-ea"/>
                        <a:sym typeface="+mn-ea"/>
                      </a:endParaRPr>
                    </a:p>
                  </a:txBody>
                  <a:tcPr/>
                </a:tc>
              </a:tr>
              <a:tr h="1748155">
                <a:tc>
                  <a:txBody>
                    <a:bodyPr/>
                    <a:p>
                      <a:pPr>
                        <a:buNone/>
                      </a:pPr>
                      <a:r>
                        <a:rPr lang="en-US" sz="1800"/>
                        <a:t>02.</a:t>
                      </a:r>
                      <a:endParaRPr lang="en-US" sz="1800"/>
                    </a:p>
                  </a:txBody>
                  <a:tcPr/>
                </a:tc>
                <a:tc>
                  <a:txBody>
                    <a:bodyPr/>
                    <a:p>
                      <a:pPr>
                        <a:buNone/>
                      </a:pPr>
                      <a:r>
                        <a:rPr lang="en-US" sz="1200">
                          <a:latin typeface="Times New Roman" panose="02020603050405020304" charset="0"/>
                          <a:cs typeface="Times New Roman" panose="02020603050405020304" charset="0"/>
                          <a:sym typeface="+mn-ea"/>
                        </a:rPr>
                        <a:t>.Deepanjali Chowdhury, Ahana Roy, Sreenivasan Ramasamy Ramamurthy and Nirmalya Roy</a:t>
                      </a: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sym typeface="+mn-ea"/>
                        </a:rPr>
                        <a:t> "CHARLIE: A Chatbot That Recommends Daily Fitness and Diet Plans".</a:t>
                      </a:r>
                      <a:endParaRPr lang="en-US" sz="1200">
                        <a:latin typeface="+mn-ea"/>
                        <a:cs typeface="+mn-ea"/>
                        <a:sym typeface="+mn-ea"/>
                      </a:endParaRPr>
                    </a:p>
                  </a:txBody>
                  <a:tcPr/>
                </a:tc>
                <a:tc>
                  <a:txBody>
                    <a:bodyPr/>
                    <a:p>
                      <a:pPr>
                        <a:buNone/>
                      </a:pPr>
                      <a:r>
                        <a:rPr lang="en-US" sz="1200"/>
                        <a:t>chatbot that recommends personalized daily fitness and diet plans, using AI to promote user health via conversational interactions and real-time guidance.</a:t>
                      </a:r>
                      <a:endParaRPr lang="en-US" sz="1200"/>
                    </a:p>
                  </a:txBody>
                  <a:tcPr/>
                </a:tc>
                <a:tc>
                  <a:txBody>
                    <a:bodyPr/>
                    <a:p>
                      <a:pPr>
                        <a:buNone/>
                      </a:pPr>
                      <a:r>
                        <a:rPr lang="en-US" sz="1200"/>
                        <a:t>IEEE, </a:t>
                      </a:r>
                      <a:r>
                        <a:rPr lang="en-US" sz="1200">
                          <a:latin typeface="Times New Roman" panose="02020603050405020304" charset="0"/>
                          <a:cs typeface="Times New Roman" panose="02020603050405020304" charset="0"/>
                          <a:sym typeface="+mn-ea"/>
                        </a:rPr>
                        <a:t>International Conference on Pervasive Computing and Communications Workshops, </a:t>
                      </a:r>
                      <a:endParaRPr lang="en-US" sz="1200"/>
                    </a:p>
                  </a:txBody>
                  <a:tcPr/>
                </a:tc>
                <a:tc>
                  <a:txBody>
                    <a:bodyPr/>
                    <a:p>
                      <a:pPr>
                        <a:buNone/>
                      </a:pPr>
                      <a:r>
                        <a:rPr lang="en-US" sz="1200">
                          <a:latin typeface="+mn-ea"/>
                          <a:cs typeface="+mn-ea"/>
                        </a:rPr>
                        <a:t>2023</a:t>
                      </a:r>
                      <a:endParaRPr lang="en-US" sz="1200">
                        <a:latin typeface="+mn-ea"/>
                        <a:cs typeface="+mn-ea"/>
                      </a:endParaRPr>
                    </a:p>
                  </a:txBody>
                  <a:tcPr/>
                </a:tc>
              </a:tr>
            </a:tbl>
          </a:graphicData>
        </a:graphic>
      </p:graphicFrame>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4" name="Date Placeholder 3"/>
          <p:cNvSpPr>
            <a:spLocks noGrp="1"/>
          </p:cNvSpPr>
          <p:nvPr>
            <p:ph type="dt" sz="half" idx="10"/>
          </p:nvPr>
        </p:nvSpPr>
        <p:spPr/>
        <p:txBody>
          <a:bodyPr/>
          <a:p>
            <a:pPr>
              <a:defRPr/>
            </a:pPr>
            <a:r>
              <a:rPr lang="en-US" smtClean="0"/>
              <a:t>Zeroth Review</a:t>
            </a:r>
            <a:endParaRPr lang="en-US"/>
          </a:p>
        </p:txBody>
      </p:sp>
      <p:sp>
        <p:nvSpPr>
          <p:cNvPr id="5" name="Footer Placeholder 4"/>
          <p:cNvSpPr>
            <a:spLocks noGrp="1"/>
          </p:cNvSpPr>
          <p:nvPr>
            <p:ph type="ftr" sz="quarter" idx="11"/>
          </p:nvPr>
        </p:nvSpPr>
        <p:spPr/>
        <p:txBody>
          <a:bodyPr/>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p>
            <a:pPr>
              <a:defRPr/>
            </a:pPr>
            <a:fld id="{BDC2143B-610F-499C-A392-DFFBE135A7B2}" type="slidenum">
              <a:rPr lang="en-US" altLang="en-US"/>
            </a:fld>
            <a:endParaRPr lang="en-US" altLang="en-US"/>
          </a:p>
        </p:txBody>
      </p:sp>
      <p:graphicFrame>
        <p:nvGraphicFramePr>
          <p:cNvPr id="8" name="Table 7"/>
          <p:cNvGraphicFramePr/>
          <p:nvPr>
            <p:custDataLst>
              <p:tags r:id="rId1"/>
            </p:custDataLst>
          </p:nvPr>
        </p:nvGraphicFramePr>
        <p:xfrm>
          <a:off x="766445" y="1478915"/>
          <a:ext cx="10568940" cy="4427855"/>
        </p:xfrm>
        <a:graphic>
          <a:graphicData uri="http://schemas.openxmlformats.org/drawingml/2006/table">
            <a:tbl>
              <a:tblPr firstRow="1" bandRow="1">
                <a:tableStyleId>{EB9631B5-78F2-41C9-869B-9F39066F8104}</a:tableStyleId>
              </a:tblPr>
              <a:tblGrid>
                <a:gridCol w="1446530"/>
                <a:gridCol w="2076450"/>
                <a:gridCol w="1761490"/>
                <a:gridCol w="1761490"/>
                <a:gridCol w="1761490"/>
                <a:gridCol w="1761490"/>
              </a:tblGrid>
              <a:tr h="750570">
                <a:tc>
                  <a:txBody>
                    <a:bodyPr/>
                    <a:p>
                      <a:pPr>
                        <a:buNone/>
                      </a:pPr>
                      <a:r>
                        <a:rPr lang="en-IN" altLang="en-US" sz="1000"/>
                        <a:t>S.No</a:t>
                      </a:r>
                      <a:r>
                        <a:rPr lang="en-US" altLang="en-IN" sz="1000"/>
                        <a:t>  </a:t>
                      </a:r>
                      <a:endParaRPr lang="en-US" altLang="en-IN" sz="1000"/>
                    </a:p>
                  </a:txBody>
                  <a:tcPr/>
                </a:tc>
                <a:tc>
                  <a:txBody>
                    <a:bodyPr/>
                    <a:p>
                      <a:pPr>
                        <a:buNone/>
                      </a:pPr>
                      <a:r>
                        <a:rPr lang="en-IN" altLang="en-US" sz="1000"/>
                        <a:t>Author Name</a:t>
                      </a:r>
                      <a:endParaRPr lang="en-IN" altLang="en-US" sz="1000"/>
                    </a:p>
                  </a:txBody>
                  <a:tcPr/>
                </a:tc>
                <a:tc>
                  <a:txBody>
                    <a:bodyPr/>
                    <a:p>
                      <a:pPr>
                        <a:buNone/>
                      </a:pPr>
                      <a:r>
                        <a:rPr lang="en-IN" altLang="en-US" sz="1000"/>
                        <a:t>Paper Title</a:t>
                      </a:r>
                      <a:endParaRPr lang="en-IN" altLang="en-US" sz="1000"/>
                    </a:p>
                  </a:txBody>
                  <a:tcPr/>
                </a:tc>
                <a:tc>
                  <a:txBody>
                    <a:bodyPr/>
                    <a:p>
                      <a:pPr>
                        <a:buNone/>
                      </a:pPr>
                      <a:r>
                        <a:rPr lang="en-IN" altLang="en-US" sz="1000"/>
                        <a:t>Description</a:t>
                      </a:r>
                      <a:endParaRPr lang="en-IN" altLang="en-US" sz="1000"/>
                    </a:p>
                  </a:txBody>
                  <a:tcPr/>
                </a:tc>
                <a:tc>
                  <a:txBody>
                    <a:bodyPr/>
                    <a:p>
                      <a:pPr>
                        <a:buNone/>
                      </a:pPr>
                      <a:r>
                        <a:rPr lang="en-IN" altLang="en-US" sz="1000"/>
                        <a:t>Jornal</a:t>
                      </a:r>
                      <a:endParaRPr lang="en-IN" altLang="en-US" sz="1000"/>
                    </a:p>
                  </a:txBody>
                  <a:tcPr/>
                </a:tc>
                <a:tc>
                  <a:txBody>
                    <a:bodyPr/>
                    <a:p>
                      <a:pPr>
                        <a:buNone/>
                      </a:pPr>
                      <a:r>
                        <a:rPr lang="en-IN" altLang="en-US" sz="1000"/>
                        <a:t>Volume/</a:t>
                      </a:r>
                      <a:endParaRPr lang="en-IN" altLang="en-US" sz="1000"/>
                    </a:p>
                    <a:p>
                      <a:pPr>
                        <a:buNone/>
                      </a:pPr>
                      <a:r>
                        <a:rPr lang="en-IN" altLang="en-US" sz="1000"/>
                        <a:t>Year</a:t>
                      </a:r>
                      <a:endParaRPr lang="en-IN" altLang="en-US" sz="1000"/>
                    </a:p>
                  </a:txBody>
                  <a:tcPr/>
                </a:tc>
              </a:tr>
              <a:tr h="941705">
                <a:tc>
                  <a:txBody>
                    <a:bodyPr/>
                    <a:p>
                      <a:pPr>
                        <a:buNone/>
                      </a:pPr>
                      <a:r>
                        <a:rPr lang="en-US" sz="1400"/>
                        <a:t>03.</a:t>
                      </a:r>
                      <a:endParaRPr lang="en-US" sz="1400"/>
                    </a:p>
                  </a:txBody>
                  <a:tcPr/>
                </a:tc>
                <a:tc>
                  <a:txBody>
                    <a:bodyPr/>
                    <a:p>
                      <a:pPr>
                        <a:buNone/>
                      </a:pPr>
                      <a:r>
                        <a:rPr lang="en-US" sz="1200">
                          <a:latin typeface="+mn-ea"/>
                          <a:cs typeface="+mn-ea"/>
                          <a:sym typeface="+mn-ea"/>
                        </a:rPr>
                        <a:t> </a:t>
                      </a:r>
                      <a:r>
                        <a:rPr lang="en-US" sz="1200">
                          <a:latin typeface="Times New Roman" panose="02020603050405020304" charset="0"/>
                          <a:cs typeface="Times New Roman" panose="02020603050405020304" charset="0"/>
                          <a:sym typeface="+mn-ea"/>
                        </a:rPr>
                        <a:t>Divay Mogaverr and Vedant Mathu, </a:t>
                      </a:r>
                      <a:endParaRPr lang="en-US" sz="1200">
                        <a:latin typeface="Times New Roman" panose="02020603050405020304" charset="0"/>
                        <a:cs typeface="Times New Roman" panose="02020603050405020304" charset="0"/>
                      </a:endParaRPr>
                    </a:p>
                    <a:p>
                      <a:pPr>
                        <a:buNone/>
                      </a:pP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sym typeface="+mn-ea"/>
                        </a:rPr>
                        <a:t>"E- health Monitoring System with Diet and fitness Recommendation using machine Learning",</a:t>
                      </a:r>
                      <a:endParaRPr lang="en-US" sz="1200">
                        <a:latin typeface="Times New Roman" panose="02020603050405020304" charset="0"/>
                        <a:cs typeface="Times New Roman" panose="02020603050405020304" charset="0"/>
                      </a:endParaRPr>
                    </a:p>
                    <a:p>
                      <a:pPr>
                        <a:buNone/>
                      </a:pPr>
                      <a:endParaRPr lang="en-US" sz="1200">
                        <a:latin typeface="+mn-ea"/>
                        <a:cs typeface="+mn-ea"/>
                        <a:sym typeface="+mn-ea"/>
                      </a:endParaRPr>
                    </a:p>
                    <a:p>
                      <a:pPr>
                        <a:buNone/>
                      </a:pP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rPr>
                        <a:t>Divay Mogaverr and Vedant Mathu (2022) propose an AI-based e-health system for personalized diet and fitness recommendations.</a:t>
                      </a:r>
                      <a:endParaRPr lang="en-US" sz="1200">
                        <a:latin typeface="Times New Roman" panose="02020603050405020304" charset="0"/>
                        <a:cs typeface="Times New Roman" panose="02020603050405020304" charset="0"/>
                      </a:endParaRPr>
                    </a:p>
                  </a:txBody>
                  <a:tcPr/>
                </a:tc>
                <a:tc>
                  <a:txBody>
                    <a:bodyPr/>
                    <a:p>
                      <a:pPr>
                        <a:buNone/>
                      </a:pPr>
                      <a:r>
                        <a:rPr lang="en-US" sz="1200">
                          <a:latin typeface="Times New Roman" panose="02020603050405020304" charset="0"/>
                          <a:cs typeface="Times New Roman" panose="02020603050405020304" charset="0"/>
                          <a:sym typeface="+mn-ea"/>
                        </a:rPr>
                        <a:t> 6th international on inventive computation (ICICT), </a:t>
                      </a:r>
                      <a:endParaRPr lang="en-US" sz="1200">
                        <a:latin typeface="Times New Roman" panose="02020603050405020304" charset="0"/>
                        <a:cs typeface="Times New Roman" panose="02020603050405020304" charset="0"/>
                        <a:sym typeface="+mn-ea"/>
                      </a:endParaRPr>
                    </a:p>
                  </a:txBody>
                  <a:tcPr/>
                </a:tc>
                <a:tc>
                  <a:txBody>
                    <a:bodyPr/>
                    <a:p>
                      <a:pPr>
                        <a:buNone/>
                      </a:pPr>
                      <a:r>
                        <a:rPr lang="en-US" sz="1200">
                          <a:latin typeface="+mn-ea"/>
                          <a:cs typeface="+mn-ea"/>
                          <a:sym typeface="+mn-ea"/>
                        </a:rPr>
                        <a:t>2022</a:t>
                      </a:r>
                      <a:endParaRPr lang="en-US" sz="1200">
                        <a:latin typeface="+mn-ea"/>
                        <a:cs typeface="+mn-ea"/>
                        <a:sym typeface="+mn-ea"/>
                      </a:endParaRPr>
                    </a:p>
                  </a:txBody>
                  <a:tcPr/>
                </a:tc>
              </a:tr>
              <a:tr h="965200">
                <a:tc>
                  <a:txBody>
                    <a:bodyPr/>
                    <a:p>
                      <a:pPr>
                        <a:buNone/>
                      </a:pPr>
                      <a:r>
                        <a:rPr lang="en-US" sz="1400"/>
                        <a:t>04.</a:t>
                      </a:r>
                      <a:endParaRPr lang="en-US" sz="1400"/>
                    </a:p>
                  </a:txBody>
                  <a:tcPr/>
                </a:tc>
                <a:tc>
                  <a:txBody>
                    <a:bodyPr/>
                    <a:p>
                      <a:pPr>
                        <a:buNone/>
                      </a:pPr>
                      <a:r>
                        <a:rPr lang="en-US" sz="1200">
                          <a:latin typeface="Times New Roman" panose="02020603050405020304" charset="0"/>
                          <a:cs typeface="Times New Roman" panose="02020603050405020304" charset="0"/>
                          <a:sym typeface="+mn-ea"/>
                        </a:rPr>
                        <a:t>Gourangi Taware, Rohit Agrawal, Pratik Dhende, Prathamesh Jondhalekar and Shailesh Hule, and </a:t>
                      </a:r>
                      <a:endParaRPr lang="en-US" sz="1200">
                        <a:latin typeface="Times New Roman" panose="02020603050405020304" charset="0"/>
                        <a:cs typeface="Times New Roman" panose="02020603050405020304" charset="0"/>
                        <a:sym typeface="+mn-ea"/>
                      </a:endParaRPr>
                    </a:p>
                  </a:txBody>
                  <a:tcPr/>
                </a:tc>
                <a:tc>
                  <a:txBody>
                    <a:bodyPr/>
                    <a:p>
                      <a:pPr>
                        <a:buNone/>
                      </a:pPr>
                      <a:r>
                        <a:rPr lang="en-US" sz="1200">
                          <a:latin typeface="Times New Roman" panose="02020603050405020304" charset="0"/>
                          <a:cs typeface="Times New Roman" panose="02020603050405020304" charset="0"/>
                          <a:sym typeface="+mn-ea"/>
                        </a:rPr>
                        <a:t>AI-based Workout Assistant and Fitness guide"</a:t>
                      </a:r>
                      <a:endParaRPr lang="en-US" sz="1200">
                        <a:latin typeface="+mn-ea"/>
                        <a:cs typeface="+mn-ea"/>
                        <a:sym typeface="+mn-ea"/>
                      </a:endParaRPr>
                    </a:p>
                    <a:p>
                      <a:pPr>
                        <a:buNone/>
                      </a:pP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rPr>
                        <a:t>Gourangi Taware et al. (2021) present an AI-based assistant for personalized fitness plans using machine learning.</a:t>
                      </a:r>
                      <a:endParaRPr lang="en-US" sz="1200">
                        <a:latin typeface="Times New Roman" panose="02020603050405020304" charset="0"/>
                        <a:cs typeface="Times New Roman" panose="02020603050405020304" charset="0"/>
                      </a:endParaRPr>
                    </a:p>
                  </a:txBody>
                  <a:tcPr/>
                </a:tc>
                <a:tc>
                  <a:txBody>
                    <a:bodyPr/>
                    <a:p>
                      <a:pPr>
                        <a:buNone/>
                      </a:pPr>
                      <a:r>
                        <a:rPr lang="en-US" sz="1200"/>
                        <a:t>IJERT</a:t>
                      </a:r>
                      <a:endParaRPr lang="en-US" sz="1200"/>
                    </a:p>
                  </a:txBody>
                  <a:tcPr/>
                </a:tc>
                <a:tc>
                  <a:txBody>
                    <a:bodyPr/>
                    <a:p>
                      <a:pPr>
                        <a:buNone/>
                      </a:pPr>
                      <a:r>
                        <a:rPr lang="en-US" sz="1200">
                          <a:latin typeface="Times New Roman" panose="02020603050405020304" charset="0"/>
                          <a:cs typeface="Times New Roman" panose="02020603050405020304" charset="0"/>
                          <a:sym typeface="+mn-ea"/>
                        </a:rPr>
                        <a:t> vol. 10, no. 11, November 2021.</a:t>
                      </a:r>
                      <a:endParaRPr lang="en-US" sz="1200">
                        <a:latin typeface="+mn-ea"/>
                        <a:cs typeface="+mn-ea"/>
                        <a:sym typeface="+mn-ea"/>
                      </a:endParaRPr>
                    </a:p>
                    <a:p>
                      <a:pPr>
                        <a:buNone/>
                      </a:pPr>
                      <a:endParaRPr lang="en-US" sz="1200">
                        <a:latin typeface="+mn-ea"/>
                        <a:cs typeface="+mn-ea"/>
                        <a:sym typeface="+mn-ea"/>
                      </a:endParaRPr>
                    </a:p>
                  </a:txBody>
                  <a:tcPr/>
                </a:tc>
              </a:tr>
              <a:tr h="1482725">
                <a:tc>
                  <a:txBody>
                    <a:bodyPr/>
                    <a:p>
                      <a:pPr>
                        <a:buNone/>
                      </a:pPr>
                      <a:r>
                        <a:rPr lang="en-US" sz="1400"/>
                        <a:t>05.</a:t>
                      </a:r>
                      <a:endParaRPr lang="en-US" sz="1400"/>
                    </a:p>
                  </a:txBody>
                  <a:tcPr/>
                </a:tc>
                <a:tc>
                  <a:txBody>
                    <a:bodyPr/>
                    <a:p>
                      <a:pPr>
                        <a:buNone/>
                      </a:pPr>
                      <a:r>
                        <a:rPr lang="en-US" sz="1200">
                          <a:latin typeface="Times New Roman" panose="02020603050405020304" charset="0"/>
                          <a:cs typeface="Times New Roman" panose="02020603050405020304" charset="0"/>
                          <a:sym typeface="+mn-ea"/>
                        </a:rPr>
                        <a:t>.Hung-Kai Chen, Fueng-Ho Chen and Shien-Fong Lin</a:t>
                      </a: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sym typeface="+mn-ea"/>
                        </a:rPr>
                        <a:t> "An AI-Based Exercise Prescription Recommendation System"</a:t>
                      </a:r>
                      <a:endParaRPr lang="en-US" sz="1200">
                        <a:latin typeface="Times New Roman" panose="02020603050405020304" charset="0"/>
                        <a:cs typeface="Times New Roman" panose="02020603050405020304" charset="0"/>
                      </a:endParaRPr>
                    </a:p>
                    <a:p>
                      <a:pPr>
                        <a:buNone/>
                      </a:pPr>
                      <a:endParaRPr lang="en-US" sz="1200">
                        <a:latin typeface="+mn-ea"/>
                        <a:cs typeface="+mn-ea"/>
                        <a:sym typeface="+mn-ea"/>
                      </a:endParaRPr>
                    </a:p>
                  </a:txBody>
                  <a:tcPr/>
                </a:tc>
                <a:tc>
                  <a:txBody>
                    <a:bodyPr/>
                    <a:p>
                      <a:pPr>
                        <a:buNone/>
                      </a:pPr>
                      <a:r>
                        <a:rPr lang="en-US" sz="1200">
                          <a:latin typeface="Times New Roman" panose="02020603050405020304" charset="0"/>
                          <a:cs typeface="Times New Roman" panose="02020603050405020304" charset="0"/>
                        </a:rPr>
                        <a:t>Hung-Kai Chen et al. (2021) present an AI system for personalized workout recommendations based on user health data.</a:t>
                      </a:r>
                      <a:endParaRPr lang="en-US" sz="1200">
                        <a:latin typeface="Times New Roman" panose="02020603050405020304" charset="0"/>
                        <a:cs typeface="Times New Roman" panose="02020603050405020304" charset="0"/>
                      </a:endParaRPr>
                    </a:p>
                  </a:txBody>
                  <a:tcPr/>
                </a:tc>
                <a:tc>
                  <a:txBody>
                    <a:bodyPr/>
                    <a:p>
                      <a:pPr>
                        <a:buNone/>
                      </a:pPr>
                      <a:r>
                        <a:rPr lang="en-US" sz="1200">
                          <a:latin typeface="Times New Roman" panose="02020603050405020304" charset="0"/>
                          <a:cs typeface="Times New Roman" panose="02020603050405020304" charset="0"/>
                          <a:sym typeface="+mn-ea"/>
                        </a:rPr>
                        <a:t>Applied Science</a:t>
                      </a:r>
                      <a:endParaRPr lang="en-US" sz="1200">
                        <a:latin typeface="Times New Roman" panose="02020603050405020304" charset="0"/>
                        <a:cs typeface="Times New Roman" panose="02020603050405020304" charset="0"/>
                      </a:endParaRPr>
                    </a:p>
                    <a:p>
                      <a:pPr>
                        <a:buNone/>
                      </a:pPr>
                      <a:endParaRPr lang="en-US" sz="1200"/>
                    </a:p>
                  </a:txBody>
                  <a:tcPr/>
                </a:tc>
                <a:tc>
                  <a:txBody>
                    <a:bodyPr/>
                    <a:p>
                      <a:pPr>
                        <a:buNone/>
                      </a:pPr>
                      <a:r>
                        <a:rPr lang="en-US" sz="1200">
                          <a:latin typeface="+mn-ea"/>
                          <a:cs typeface="+mn-ea"/>
                        </a:rPr>
                        <a:t>pp11,2022</a:t>
                      </a:r>
                      <a:endParaRPr lang="en-US" sz="1200">
                        <a:latin typeface="+mn-ea"/>
                        <a:cs typeface="+mn-ea"/>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t>Existing Sytem</a:t>
            </a:r>
            <a:endParaRPr lang="en-IN" sz="2800" dirty="0"/>
          </a:p>
        </p:txBody>
      </p:sp>
      <p:sp>
        <p:nvSpPr>
          <p:cNvPr id="3" name="Content Placeholder 2"/>
          <p:cNvSpPr>
            <a:spLocks noGrp="1"/>
          </p:cNvSpPr>
          <p:nvPr>
            <p:ph idx="1"/>
          </p:nvPr>
        </p:nvSpPr>
        <p:spPr/>
        <p:txBody>
          <a:bodyPr/>
          <a:lstStyle/>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1.</a:t>
            </a:r>
            <a:r>
              <a:rPr lang="en-IN" altLang="en-US" sz="2000" b="1" noProof="0" dirty="0">
                <a:ln>
                  <a:noFill/>
                </a:ln>
                <a:solidFill>
                  <a:srgbClr val="000000"/>
                </a:solidFill>
                <a:effectLst/>
                <a:uLnTx/>
                <a:uFillTx/>
                <a:latin typeface="Times New Roman" panose="02020603050405020304" charset="0"/>
                <a:cs typeface="Times New Roman" panose="02020603050405020304" charset="0"/>
                <a:sym typeface="+mn-ea"/>
              </a:rPr>
              <a:t> MyFitnessPal:</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 Tracks diet and exercise, offering personalized</a:t>
            </a:r>
            <a:endParaRPr kumimoji="0" lang="en-IN" altLang="en-US" sz="2000" b="0" i="0" u="none" strike="noStrike" kern="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0" marR="0" lvl="0" indent="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recommendations based on user goals. It provides detailed</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 </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nutrition information and integrates with various fitness devices.</a:t>
            </a:r>
            <a:endPar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endParaRPr>
          </a:p>
          <a:p>
            <a:pPr marL="0" marR="0" lvl="0" indent="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endParaRPr kumimoji="0" lang="en-IN" altLang="en-US" sz="2000" b="0" i="0" u="none" strike="noStrike" kern="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2.</a:t>
            </a:r>
            <a:r>
              <a:rPr lang="en-IN" altLang="en-US" sz="2000" b="1" noProof="0" dirty="0">
                <a:ln>
                  <a:noFill/>
                </a:ln>
                <a:solidFill>
                  <a:srgbClr val="000000"/>
                </a:solidFill>
                <a:effectLst/>
                <a:uLnTx/>
                <a:uFillTx/>
                <a:latin typeface="Times New Roman" panose="02020603050405020304" charset="0"/>
                <a:cs typeface="Times New Roman" panose="02020603050405020304" charset="0"/>
                <a:sym typeface="+mn-ea"/>
              </a:rPr>
              <a:t> Nike Training Club:</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 The app personalizes workout recommendations based on user preferences, fitness level, and goals. It suggests specific workouts and programs to help users achieve their desired outcomes.</a:t>
            </a:r>
            <a:endPar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endParaRPr>
          </a:p>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endParaRPr kumimoji="0" lang="en-IN" altLang="en-US" sz="2000" b="0" i="0" u="none" strike="noStrike" kern="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469900" marR="0" lvl="0" indent="-469900" algn="just"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Char char="o"/>
              <a:defRPr/>
            </a:pP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3.</a:t>
            </a:r>
            <a:r>
              <a:rPr lang="en-US" altLang="en-IN" sz="2000" b="1" noProof="0" dirty="0">
                <a:ln>
                  <a:noFill/>
                </a:ln>
                <a:solidFill>
                  <a:srgbClr val="000000"/>
                </a:solidFill>
                <a:effectLst/>
                <a:uLnTx/>
                <a:uFillTx/>
                <a:latin typeface="Times New Roman" panose="02020603050405020304" charset="0"/>
                <a:cs typeface="Times New Roman" panose="02020603050405020304" charset="0"/>
                <a:sym typeface="+mn-ea"/>
              </a:rPr>
              <a:t> </a:t>
            </a:r>
            <a:r>
              <a:rPr lang="en-IN" altLang="en-US" sz="2000" b="1" noProof="0" dirty="0">
                <a:ln>
                  <a:noFill/>
                </a:ln>
                <a:solidFill>
                  <a:srgbClr val="000000"/>
                </a:solidFill>
                <a:effectLst/>
                <a:uLnTx/>
                <a:uFillTx/>
                <a:latin typeface="Times New Roman" panose="02020603050405020304" charset="0"/>
                <a:cs typeface="Times New Roman" panose="02020603050405020304" charset="0"/>
                <a:sym typeface="+mn-ea"/>
              </a:rPr>
              <a:t>Strava</a:t>
            </a:r>
            <a:r>
              <a:rPr lang="en-US" altLang="en-IN" sz="2000" b="1" noProof="0" dirty="0">
                <a:ln>
                  <a:noFill/>
                </a:ln>
                <a:solidFill>
                  <a:srgbClr val="000000"/>
                </a:solidFill>
                <a:effectLst/>
                <a:uLnTx/>
                <a:uFillTx/>
                <a:latin typeface="Times New Roman" panose="02020603050405020304" charset="0"/>
                <a:cs typeface="Times New Roman" panose="02020603050405020304" charset="0"/>
                <a:sym typeface="+mn-ea"/>
              </a:rPr>
              <a:t>:</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Focuses on running and cycling, allowing users t</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o </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track</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  </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performance, set goals,</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 </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 and compete with others in</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 </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the</a:t>
            </a:r>
            <a:r>
              <a:rPr lang="en-US" altLang="en-IN" sz="2000" noProof="0" dirty="0">
                <a:ln>
                  <a:noFill/>
                </a:ln>
                <a:solidFill>
                  <a:srgbClr val="000000"/>
                </a:solidFill>
                <a:effectLst/>
                <a:uLnTx/>
                <a:uFillTx/>
                <a:latin typeface="Times New Roman" panose="02020603050405020304" charset="0"/>
                <a:cs typeface="Times New Roman" panose="02020603050405020304" charset="0"/>
                <a:sym typeface="+mn-ea"/>
              </a:rPr>
              <a:t> community</a:t>
            </a:r>
            <a:r>
              <a:rPr lang="en-IN" altLang="en-US" sz="2000" noProof="0" dirty="0">
                <a:ln>
                  <a:noFill/>
                </a:ln>
                <a:solidFill>
                  <a:srgbClr val="000000"/>
                </a:solidFill>
                <a:effectLst/>
                <a:uLnTx/>
                <a:uFillTx/>
                <a:latin typeface="Times New Roman" panose="02020603050405020304" charset="0"/>
                <a:cs typeface="Times New Roman" panose="02020603050405020304" charset="0"/>
                <a:sym typeface="+mn-ea"/>
              </a:rPr>
              <a:t>.</a:t>
            </a:r>
            <a:endParaRPr kumimoji="0" lang="en-IN" altLang="en-US" sz="2000" b="0" i="0" u="none" strike="noStrike" kern="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0" indent="0" algn="just">
              <a:buNone/>
            </a:pPr>
            <a:endParaRPr lang="en-IN" sz="2000" dirty="0">
              <a:latin typeface="Times New Roman" panose="02020603050405020304" charset="0"/>
              <a:cs typeface="Times New Roman" panose="02020603050405020304" charset="0"/>
            </a:endParaRPr>
          </a:p>
          <a:p>
            <a:pPr marL="0" marR="0" lvl="0" indent="0" algn="l" defTabSz="914400" rtl="0" eaLnBrk="0" fontAlgn="base" latinLnBrk="0" hangingPunct="0">
              <a:lnSpc>
                <a:spcPct val="100000"/>
              </a:lnSpc>
              <a:spcBef>
                <a:spcPct val="20000"/>
              </a:spcBef>
              <a:spcAft>
                <a:spcPct val="0"/>
              </a:spcAft>
              <a:buClr>
                <a:srgbClr val="CC0000"/>
              </a:buClr>
              <a:buSzTx/>
              <a:buFont typeface="Wingdings" panose="05000000000000000000" pitchFamily="2" charset="2"/>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Zeroth Review</a:t>
            </a:r>
            <a:endParaRPr lang="en-IN"/>
          </a:p>
        </p:txBody>
      </p:sp>
      <p:sp>
        <p:nvSpPr>
          <p:cNvPr id="5" name="Footer Placeholder 4"/>
          <p:cNvSpPr>
            <a:spLocks noGrp="1"/>
          </p:cNvSpPr>
          <p:nvPr>
            <p:ph type="ftr" sz="quarter" idx="11"/>
          </p:nvPr>
        </p:nvSpPr>
        <p:spPr/>
        <p:txBody>
          <a:bodyPr/>
          <a:lstStyle/>
          <a:p>
            <a:r>
              <a:rPr lang="en-US" smtClean="0"/>
              <a:t>Department of Artificial Intelligence and Data Science</a:t>
            </a:r>
            <a:endParaRPr lang="en-IN"/>
          </a:p>
        </p:txBody>
      </p:sp>
      <p:sp>
        <p:nvSpPr>
          <p:cNvPr id="6" name="Slide Number Placeholder 5"/>
          <p:cNvSpPr>
            <a:spLocks noGrp="1"/>
          </p:cNvSpPr>
          <p:nvPr>
            <p:ph type="sldNum" sz="quarter" idx="12"/>
          </p:nvPr>
        </p:nvSpPr>
        <p:spPr/>
        <p:txBody>
          <a:bodyPr/>
          <a:lstStyle/>
          <a:p>
            <a:fld id="{5AB9ECBD-B4DD-40D5-8D24-9ECCDBB1583E}" type="slidenum">
              <a:rPr lang="en-IN" smtClean="0"/>
            </a:fld>
            <a:endParaRPr lang="en-IN"/>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a:t>
            </a:r>
            <a:r>
              <a:rPr lang="en-US" dirty="0" smtClean="0"/>
              <a:t>Existing </a:t>
            </a:r>
            <a:r>
              <a:rPr lang="en-US" dirty="0"/>
              <a:t>System</a:t>
            </a:r>
            <a:endParaRPr lang="en-US" dirty="0"/>
          </a:p>
        </p:txBody>
      </p:sp>
      <p:sp>
        <p:nvSpPr>
          <p:cNvPr id="3" name="Content Placeholder 2"/>
          <p:cNvSpPr>
            <a:spLocks noGrp="1"/>
          </p:cNvSpPr>
          <p:nvPr>
            <p:ph idx="1"/>
          </p:nvPr>
        </p:nvSpPr>
        <p:spPr/>
        <p:txBody>
          <a:bodyPr/>
          <a:lstStyle/>
          <a:p>
            <a:pPr algn="l"/>
            <a:r>
              <a:rPr lang="en-US" sz="2000">
                <a:latin typeface="Times New Roman" panose="02020603050405020304" charset="0"/>
                <a:cs typeface="Times New Roman" panose="02020603050405020304" charset="0"/>
                <a:sym typeface="+mn-ea"/>
              </a:rPr>
              <a:t>1.</a:t>
            </a:r>
            <a:r>
              <a:rPr lang="en-US" sz="2000" b="1">
                <a:latin typeface="Times New Roman" panose="02020603050405020304" charset="0"/>
                <a:cs typeface="Times New Roman" panose="02020603050405020304" charset="0"/>
                <a:sym typeface="+mn-ea"/>
              </a:rPr>
              <a:t>Motivation and Adherence:</a:t>
            </a:r>
            <a:r>
              <a:rPr lang="en-US" sz="2000">
                <a:latin typeface="Times New Roman" panose="02020603050405020304" charset="0"/>
                <a:cs typeface="Times New Roman" panose="02020603050405020304" charset="0"/>
                <a:sym typeface="+mn-ea"/>
              </a:rPr>
              <a:t> Difficulty in maintaining user’s motivation and adherence to recommended workouts can impact effectiveness.</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sym typeface="+mn-ea"/>
              </a:rPr>
              <a:t>2.</a:t>
            </a:r>
            <a:r>
              <a:rPr lang="en-US" sz="2000" b="1">
                <a:latin typeface="Times New Roman" panose="02020603050405020304" charset="0"/>
                <a:cs typeface="Times New Roman" panose="02020603050405020304" charset="0"/>
                <a:sym typeface="+mn-ea"/>
              </a:rPr>
              <a:t>Limited Integration:</a:t>
            </a:r>
            <a:r>
              <a:rPr lang="en-US" sz="2000">
                <a:latin typeface="Times New Roman" panose="02020603050405020304" charset="0"/>
                <a:cs typeface="Times New Roman" panose="02020603050405020304" charset="0"/>
                <a:sym typeface="+mn-ea"/>
              </a:rPr>
              <a:t> Lack of integration with other health data sources can restrict the accuracy of recommendations.</a:t>
            </a:r>
            <a:endParaRPr lang="en-US" sz="2000">
              <a:latin typeface="Times New Roman" panose="02020603050405020304" charset="0"/>
              <a:cs typeface="Times New Roman" panose="02020603050405020304" charset="0"/>
            </a:endParaRPr>
          </a:p>
          <a:p>
            <a:pPr algn="l"/>
            <a:r>
              <a:rPr lang="en-US" sz="2000">
                <a:latin typeface="Times New Roman" panose="02020603050405020304" charset="0"/>
                <a:cs typeface="Times New Roman" panose="02020603050405020304" charset="0"/>
                <a:sym typeface="+mn-ea"/>
              </a:rPr>
              <a:t>3.</a:t>
            </a:r>
            <a:r>
              <a:rPr lang="en-US" sz="2000" b="1">
                <a:latin typeface="Times New Roman" panose="02020603050405020304" charset="0"/>
                <a:cs typeface="Times New Roman" panose="02020603050405020304" charset="0"/>
                <a:sym typeface="+mn-ea"/>
              </a:rPr>
              <a:t>Data Privacy Concerns:</a:t>
            </a:r>
            <a:r>
              <a:rPr lang="en-US" sz="2000">
                <a:latin typeface="Times New Roman" panose="02020603050405020304" charset="0"/>
                <a:cs typeface="Times New Roman" panose="02020603050405020304" charset="0"/>
                <a:sym typeface="+mn-ea"/>
              </a:rPr>
              <a:t> Users may be hesitant to share personal health data due to privacy and security concerns.</a:t>
            </a:r>
            <a:endParaRPr lang="en-US" sz="2000">
              <a:latin typeface="Times New Roman" panose="02020603050405020304" charset="0"/>
              <a:cs typeface="Times New Roman" panose="02020603050405020304" charset="0"/>
              <a:sym typeface="+mn-ea"/>
            </a:endParaRPr>
          </a:p>
          <a:p>
            <a:pPr algn="l"/>
            <a:r>
              <a:rPr lang="en-US" sz="2000">
                <a:latin typeface="Times New Roman" panose="02020603050405020304" charset="0"/>
                <a:cs typeface="Times New Roman" panose="02020603050405020304" charset="0"/>
                <a:sym typeface="+mn-ea"/>
              </a:rPr>
              <a:t>4.</a:t>
            </a:r>
            <a:r>
              <a:rPr lang="en-US" sz="2000" b="1">
                <a:latin typeface="Times New Roman" panose="02020603050405020304" charset="0"/>
                <a:cs typeface="Times New Roman" panose="02020603050405020304" charset="0"/>
                <a:sym typeface="+mn-ea"/>
              </a:rPr>
              <a:t> Inaccurate Data Interpretation:</a:t>
            </a:r>
            <a:r>
              <a:rPr lang="en-US" sz="2000">
                <a:latin typeface="Times New Roman" panose="02020603050405020304" charset="0"/>
                <a:cs typeface="Times New Roman" panose="02020603050405020304" charset="0"/>
                <a:sym typeface="+mn-ea"/>
              </a:rPr>
              <a:t> Misinterpretation of user data can lead to ineffective or inappropriate workout recommendations.</a:t>
            </a:r>
            <a:endParaRPr lang="en-US" sz="2000">
              <a:latin typeface="Times New Roman" panose="02020603050405020304" charset="0"/>
              <a:cs typeface="Times New Roman" panose="02020603050405020304" charset="0"/>
            </a:endParaRPr>
          </a:p>
          <a:p>
            <a:pPr algn="l"/>
            <a:endParaRPr lang="en-US" sz="2000">
              <a:latin typeface="Times New Roman" panose="02020603050405020304" charset="0"/>
              <a:cs typeface="Times New Roman" panose="02020603050405020304" charset="0"/>
            </a:endParaRPr>
          </a:p>
        </p:txBody>
      </p:sp>
      <p:sp>
        <p:nvSpPr>
          <p:cNvPr id="4" name="Date Placeholder 3"/>
          <p:cNvSpPr>
            <a:spLocks noGrp="1"/>
          </p:cNvSpPr>
          <p:nvPr>
            <p:ph type="dt" sz="half" idx="10"/>
          </p:nvPr>
        </p:nvSpPr>
        <p:spPr/>
        <p:txBody>
          <a:bodyPr/>
          <a:lstStyle/>
          <a:p>
            <a:pPr>
              <a:defRPr/>
            </a:pPr>
            <a:r>
              <a:rPr lang="en-US" smtClean="0"/>
              <a:t>Zeroth Review</a:t>
            </a:r>
            <a:endParaRPr lang="en-US"/>
          </a:p>
        </p:txBody>
      </p:sp>
      <p:sp>
        <p:nvSpPr>
          <p:cNvPr id="5" name="Footer Placeholder 4"/>
          <p:cNvSpPr>
            <a:spLocks noGrp="1"/>
          </p:cNvSpPr>
          <p:nvPr>
            <p:ph type="ftr" sz="quarter" idx="11"/>
          </p:nvPr>
        </p:nvSpPr>
        <p:spPr/>
        <p:txBody>
          <a:bodyPr/>
          <a:lstStyle/>
          <a:p>
            <a:pPr>
              <a:defRPr/>
            </a:pPr>
            <a:r>
              <a:rPr lang="en-US" smtClean="0"/>
              <a:t>Department of Artificial Intelligence and Data Science</a:t>
            </a:r>
            <a:endParaRPr lang="en-US"/>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fld>
            <a:endParaRPr lang="en-US" altLang="en-US"/>
          </a:p>
        </p:txBody>
      </p:sp>
    </p:spTree>
  </p:cSld>
  <p:clrMapOvr>
    <a:masterClrMapping/>
  </p:clrMapOvr>
</p:sld>
</file>

<file path=ppt/tags/tag1.xml><?xml version="1.0" encoding="utf-8"?>
<p:tagLst xmlns:p="http://schemas.openxmlformats.org/presentationml/2006/main">
  <p:tag name="TABLE_ENDDRAG_ORIGIN_RECT" val="859*353"/>
  <p:tag name="TABLE_ENDDRAG_RECT" val="60*138*859*353"/>
</p:tagLst>
</file>

<file path=ppt/tags/tag2.xml><?xml version="1.0" encoding="utf-8"?>
<p:tagLst xmlns:p="http://schemas.openxmlformats.org/presentationml/2006/main">
  <p:tag name="TABLE_ENDDRAG_ORIGIN_RECT" val="832*328"/>
  <p:tag name="TABLE_ENDDRAG_RECT" val="64*138*832*328"/>
</p:tagLst>
</file>

<file path=ppt/tags/tag3.xml><?xml version="1.0" encoding="utf-8"?>
<p:tagLst xmlns:p="http://schemas.openxmlformats.org/presentationml/2006/main">
  <p:tag name="KSO_WM_BEAUTIFY_FLAG" val=""/>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4.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5.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otalTime>0</TotalTime>
  <Words>12769</Words>
  <Application>WPS Presentation</Application>
  <PresentationFormat>Widescreen</PresentationFormat>
  <Paragraphs>504</Paragraphs>
  <Slides>36</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Arial</vt:lpstr>
      <vt:lpstr>SimSun</vt:lpstr>
      <vt:lpstr>Wingdings</vt:lpstr>
      <vt:lpstr>Verdana</vt:lpstr>
      <vt:lpstr>Verdana</vt:lpstr>
      <vt:lpstr>Times New Roman</vt:lpstr>
      <vt:lpstr>Microsoft YaHei</vt:lpstr>
      <vt:lpstr>Arial Unicode MS</vt:lpstr>
      <vt:lpstr>Calibri</vt:lpstr>
      <vt:lpstr>Wingdings</vt:lpstr>
      <vt:lpstr>Agency FB</vt:lpstr>
      <vt:lpstr>Profile</vt:lpstr>
      <vt:lpstr>PowerPoint 演示文稿</vt:lpstr>
      <vt:lpstr>Problem Statement and Motivation</vt:lpstr>
      <vt:lpstr>Objectives</vt:lpstr>
      <vt:lpstr>Abstract</vt:lpstr>
      <vt:lpstr> Introduction and Overview of the Project.</vt:lpstr>
      <vt:lpstr>Literature Survey</vt:lpstr>
      <vt:lpstr>PowerPoint 演示文稿</vt:lpstr>
      <vt:lpstr>Existing Sytem</vt:lpstr>
      <vt:lpstr>Drawback of Existing System</vt:lpstr>
      <vt:lpstr>Proposed System</vt:lpstr>
      <vt:lpstr>System Architecture</vt:lpstr>
      <vt:lpstr>List of modules</vt:lpstr>
      <vt:lpstr>Admin module </vt:lpstr>
      <vt:lpstr>ADMIN LOGIN PAGE</vt:lpstr>
      <vt:lpstr>DFD for admin page</vt:lpstr>
      <vt:lpstr>Admin tracking user Dashboard</vt:lpstr>
      <vt:lpstr>DFD for maintaining user data</vt:lpstr>
      <vt:lpstr>Admin tracking users dashboard module</vt:lpstr>
      <vt:lpstr>User signup module (data collection)</vt:lpstr>
      <vt:lpstr>DFD for user signup page</vt:lpstr>
      <vt:lpstr>user signup page module</vt:lpstr>
      <vt:lpstr>User Login Module:</vt:lpstr>
      <vt:lpstr>USER LOGIN PAGE module</vt:lpstr>
      <vt:lpstr>Algorithm for BMI Calculation and Recommendation:</vt:lpstr>
      <vt:lpstr>DFD of BMI calculation for user</vt:lpstr>
      <vt:lpstr>User Input for BMI</vt:lpstr>
      <vt:lpstr>Decision Tree algorithm </vt:lpstr>
      <vt:lpstr>Content Based Filtering</vt:lpstr>
      <vt:lpstr>Workout Recommendation Engine:</vt:lpstr>
      <vt:lpstr>DFD for Workout recommendation engine</vt:lpstr>
      <vt:lpstr>Workout Recommendation Output</vt:lpstr>
      <vt:lpstr> User Profile and History Module:</vt:lpstr>
      <vt:lpstr>user history</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DURAI MURUGAN N</dc:creator>
  <cp:lastModifiedBy>MADHUMITHA G 221801030</cp:lastModifiedBy>
  <cp:revision>19</cp:revision>
  <dcterms:created xsi:type="dcterms:W3CDTF">2023-08-03T04:32:00Z</dcterms:created>
  <dcterms:modified xsi:type="dcterms:W3CDTF">2024-10-22T05:07:34Z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1386587C1A0547DF94CEF63313929968_13</vt:lpwstr>
  </property>
  <property fmtid="{D5CDD505-2E9C-101B-9397-08002B2CF9AE}" pid="3" name="KSOProductBuildVer">
    <vt:lpwstr>1033-12.2.0.17562</vt:lpwstr>
  </property>
</Properties>
</file>